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56" r:id="rId5"/>
    <p:sldId id="606" r:id="rId6"/>
    <p:sldId id="580" r:id="rId7"/>
    <p:sldId id="508" r:id="rId8"/>
    <p:sldId id="513" r:id="rId9"/>
    <p:sldId id="518" r:id="rId10"/>
    <p:sldId id="590" r:id="rId11"/>
    <p:sldId id="600" r:id="rId12"/>
    <p:sldId id="595" r:id="rId13"/>
    <p:sldId id="593" r:id="rId14"/>
    <p:sldId id="596" r:id="rId15"/>
    <p:sldId id="597" r:id="rId16"/>
    <p:sldId id="599" r:id="rId17"/>
    <p:sldId id="605" r:id="rId18"/>
    <p:sldId id="374" r:id="rId19"/>
    <p:sldId id="607" r:id="rId20"/>
    <p:sldId id="368" r:id="rId21"/>
    <p:sldId id="371" r:id="rId22"/>
    <p:sldId id="372" r:id="rId23"/>
    <p:sldId id="373" r:id="rId24"/>
    <p:sldId id="375" r:id="rId25"/>
    <p:sldId id="282" r:id="rId26"/>
    <p:sldId id="277" r:id="rId27"/>
    <p:sldId id="278" r:id="rId28"/>
    <p:sldId id="279" r:id="rId29"/>
    <p:sldId id="280" r:id="rId30"/>
    <p:sldId id="281" r:id="rId31"/>
    <p:sldId id="339" r:id="rId32"/>
    <p:sldId id="269" r:id="rId33"/>
    <p:sldId id="270" r:id="rId34"/>
    <p:sldId id="610" r:id="rId35"/>
    <p:sldId id="608" r:id="rId36"/>
    <p:sldId id="283" r:id="rId37"/>
    <p:sldId id="343" r:id="rId38"/>
    <p:sldId id="276" r:id="rId39"/>
    <p:sldId id="285" r:id="rId40"/>
    <p:sldId id="609" r:id="rId41"/>
    <p:sldId id="340" r:id="rId42"/>
    <p:sldId id="353" r:id="rId43"/>
    <p:sldId id="288" r:id="rId44"/>
    <p:sldId id="289" r:id="rId45"/>
    <p:sldId id="602" r:id="rId46"/>
    <p:sldId id="294" r:id="rId47"/>
    <p:sldId id="604" r:id="rId48"/>
    <p:sldId id="293" r:id="rId49"/>
    <p:sldId id="603" r:id="rId50"/>
  </p:sldIdLst>
  <p:sldSz cx="12188825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高棋楠" initials="高棋楠" lastIdx="1" clrIdx="0">
    <p:extLst>
      <p:ext uri="{19B8F6BF-5375-455C-9EA6-DF929625EA0E}">
        <p15:presenceInfo xmlns:p15="http://schemas.microsoft.com/office/powerpoint/2012/main" userId="高棋楠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86" autoAdjust="0"/>
    <p:restoredTop sz="94706" autoAdjust="0"/>
  </p:normalViewPr>
  <p:slideViewPr>
    <p:cSldViewPr showGuides="1">
      <p:cViewPr varScale="1">
        <p:scale>
          <a:sx n="87" d="100"/>
          <a:sy n="87" d="100"/>
        </p:scale>
        <p:origin x="302" y="7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b="1" dirty="0">
              <a:latin typeface="+mj-ea"/>
              <a:ea typeface="+mj-ea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9575D2-2748-42AA-B14F-D401967BC4BA}" type="datetime2">
              <a:rPr lang="zh-TW" altLang="en-US" b="1" smtClean="0">
                <a:latin typeface="+mj-ea"/>
                <a:ea typeface="+mj-ea"/>
              </a:rPr>
              <a:t>2021年8月12日</a:t>
            </a:fld>
            <a:endParaRPr lang="zh-TW" altLang="en-US" b="1" dirty="0">
              <a:latin typeface="+mj-ea"/>
              <a:ea typeface="+mj-ea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b="1" dirty="0">
              <a:latin typeface="+mj-ea"/>
              <a:ea typeface="+mj-ea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en-US" altLang="zh-TW" b="1" smtClean="0">
                <a:latin typeface="+mj-ea"/>
                <a:ea typeface="+mj-ea"/>
              </a:rPr>
              <a:t>‹#›</a:t>
            </a:fld>
            <a:endParaRPr lang="zh-TW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>
                <a:latin typeface="+mj-ea"/>
                <a:ea typeface="+mj-ea"/>
              </a:defRPr>
            </a:lvl1pPr>
          </a:lstStyle>
          <a:p>
            <a:fld id="{D483F0FF-D51E-42C6-9123-2966B0EADBDB}" type="datetime2">
              <a:rPr lang="zh-TW" altLang="en-US" smtClean="0"/>
              <a:pPr/>
              <a:t>2021年8月12日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>
                <a:latin typeface="+mj-ea"/>
                <a:ea typeface="+mj-ea"/>
              </a:defRPr>
            </a:lvl1pPr>
          </a:lstStyle>
          <a:p>
            <a:fld id="{6BB98AFB-CB0D-4DFE-87B9-B4B0D0DE73CD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b="1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2pPr>
    <a:lvl3pPr marL="914400" algn="l" defTabSz="914400" rtl="0" eaLnBrk="1" latinLnBrk="0" hangingPunct="1">
      <a:defRPr sz="1200" b="1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3pPr>
    <a:lvl4pPr marL="1371600" algn="l" defTabSz="914400" rtl="0" eaLnBrk="1" latinLnBrk="0" hangingPunct="1">
      <a:defRPr sz="1200" b="1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4pPr>
    <a:lvl5pPr marL="1828800" algn="l" defTabSz="914400" rtl="0" eaLnBrk="1" latinLnBrk="0" hangingPunct="1">
      <a:defRPr sz="1200" b="1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9943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1431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6664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35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4167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36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3490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37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8659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38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5526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40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2562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41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851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43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4566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45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4977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6008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7257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2795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4398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2270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4088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5507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32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F140EB5-2BF4-4F73-831F-8FF554C6131A}" type="datetime2">
              <a:rPr lang="zh-TW" altLang="en-US" smtClean="0"/>
              <a:pPr/>
              <a:t>2021年8月12日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EDBB72-F4F6-468B-A7F6-25883BEB9BB1}" type="datetime2">
              <a:rPr lang="zh-TW" altLang="en-US" smtClean="0"/>
              <a:pPr/>
              <a:t>2021年8月12日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BF77D93-024F-46C2-824C-D62F95C8BE35}" type="datetime2">
              <a:rPr lang="zh-TW" altLang="en-US" smtClean="0"/>
              <a:pPr/>
              <a:t>2021年8月12日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0BDB57-698E-4982-AF7F-41AEB70F6F83}" type="datetime2">
              <a:rPr lang="zh-TW" altLang="en-US" smtClean="0"/>
              <a:pPr/>
              <a:t>2021年8月12日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CCC87C0-2BEB-41B0-810E-0D820E13889F}" type="datetime2">
              <a:rPr lang="zh-TW" altLang="en-US" smtClean="0"/>
              <a:pPr/>
              <a:t>2021年8月12日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60212C9-03D4-45AB-B216-B32DC5452EDD}" type="datetime2">
              <a:rPr lang="zh-TW" altLang="en-US" smtClean="0"/>
              <a:pPr/>
              <a:t>2021年8月12日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4B79F19-2837-4842-9171-E1231D551C0E}" type="datetime2">
              <a:rPr lang="zh-TW" altLang="en-US" smtClean="0"/>
              <a:pPr/>
              <a:t>2021年8月12日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B92162C-EB02-4CF4-B552-2D778858CCF5}" type="datetime2">
              <a:rPr lang="zh-TW" altLang="en-US" smtClean="0"/>
              <a:pPr/>
              <a:t>2021年8月12日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3E5719-DBFC-4467-8CD2-65F72A6FD6CF}" type="datetime2">
              <a:rPr lang="zh-TW" altLang="en-US" smtClean="0"/>
              <a:pPr/>
              <a:t>2021年8月12日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defRPr sz="36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C3FB3ED-4915-4CAA-8A41-C45860D7A42F}" type="datetime2">
              <a:rPr lang="zh-TW" altLang="en-US" smtClean="0"/>
              <a:pPr/>
              <a:t>2021年8月12日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defRPr sz="36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fld id="{606FFB69-BB74-433F-B5CD-B62A9F136EC7}" type="datetime2">
              <a:rPr lang="zh-TW" altLang="en-US" smtClean="0"/>
              <a:pPr/>
              <a:t>2021年8月12日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fld id="{AAEAE4A8-A6E5-453E-B946-FB774B73F48C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ea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b="0" kern="1200">
          <a:solidFill>
            <a:schemeClr val="tx1">
              <a:lumMod val="65000"/>
              <a:lumOff val="35000"/>
            </a:schemeClr>
          </a:solidFill>
          <a:latin typeface="+mj-ea"/>
          <a:ea typeface="+mj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b="0" kern="1200">
          <a:solidFill>
            <a:schemeClr val="tx1">
              <a:lumMod val="65000"/>
              <a:lumOff val="35000"/>
            </a:schemeClr>
          </a:solidFill>
          <a:latin typeface="+mj-ea"/>
          <a:ea typeface="+mj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b="0" kern="1200">
          <a:solidFill>
            <a:schemeClr val="tx1">
              <a:lumMod val="65000"/>
              <a:lumOff val="35000"/>
            </a:schemeClr>
          </a:solidFill>
          <a:latin typeface="+mj-ea"/>
          <a:ea typeface="+mj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b="0" kern="1200">
          <a:solidFill>
            <a:schemeClr val="tx1">
              <a:lumMod val="65000"/>
              <a:lumOff val="35000"/>
            </a:schemeClr>
          </a:solidFill>
          <a:latin typeface="+mj-ea"/>
          <a:ea typeface="+mj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b="0" kern="1200">
          <a:solidFill>
            <a:schemeClr val="tx1">
              <a:lumMod val="65000"/>
              <a:lumOff val="35000"/>
            </a:schemeClr>
          </a:solidFill>
          <a:latin typeface="+mj-ea"/>
          <a:ea typeface="+mj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jfif"/><Relationship Id="rId10" Type="http://schemas.openxmlformats.org/officeDocument/2006/relationships/image" Target="../media/image45.jpg"/><Relationship Id="rId4" Type="http://schemas.openxmlformats.org/officeDocument/2006/relationships/image" Target="../media/image39.jfif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39.jfif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21.jpeg"/><Relationship Id="rId4" Type="http://schemas.openxmlformats.org/officeDocument/2006/relationships/image" Target="../media/image64.png"/><Relationship Id="rId9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0.jf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f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6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3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53852" y="2132856"/>
            <a:ext cx="10369152" cy="2514601"/>
          </a:xfrm>
        </p:spPr>
        <p:txBody>
          <a:bodyPr rtlCol="0">
            <a:normAutofit/>
          </a:bodyPr>
          <a:lstStyle/>
          <a:p>
            <a:r>
              <a:rPr lang="zh-TW" altLang="en-US" dirty="0" smtClean="0">
                <a:latin typeface="+mn-ea"/>
                <a:ea typeface="+mn-ea"/>
                <a:sym typeface="新細明體" panose="02020500000000000000" pitchFamily="18" charset="-120"/>
              </a:rPr>
              <a:t>台科大</a:t>
            </a:r>
            <a:r>
              <a:rPr lang="en-US" altLang="zh-TW" dirty="0">
                <a:latin typeface="+mn-ea"/>
                <a:ea typeface="+mn-ea"/>
                <a:sym typeface="新細明體" panose="02020500000000000000" pitchFamily="18" charset="-120"/>
              </a:rPr>
              <a:t/>
            </a:r>
            <a:br>
              <a:rPr lang="en-US" altLang="zh-TW" dirty="0">
                <a:latin typeface="+mn-ea"/>
                <a:ea typeface="+mn-ea"/>
                <a:sym typeface="新細明體" panose="02020500000000000000" pitchFamily="18" charset="-120"/>
              </a:rPr>
            </a:br>
            <a:r>
              <a:rPr lang="en-US" altLang="zh-TW" dirty="0">
                <a:latin typeface="+mn-ea"/>
                <a:ea typeface="+mn-ea"/>
                <a:sym typeface="新細明體" panose="02020500000000000000" pitchFamily="18" charset="-120"/>
              </a:rPr>
              <a:t/>
            </a:r>
            <a:br>
              <a:rPr lang="en-US" altLang="zh-TW" dirty="0">
                <a:latin typeface="+mn-ea"/>
                <a:ea typeface="+mn-ea"/>
                <a:sym typeface="新細明體" panose="02020500000000000000" pitchFamily="18" charset="-120"/>
              </a:rPr>
            </a:br>
            <a:r>
              <a:rPr lang="en-US" altLang="zh-TW" dirty="0">
                <a:latin typeface="+mn-ea"/>
                <a:ea typeface="+mn-ea"/>
                <a:sym typeface="新細明體" panose="02020500000000000000" pitchFamily="18" charset="-120"/>
              </a:rPr>
              <a:t>ERP</a:t>
            </a:r>
            <a:r>
              <a:rPr lang="zh-TW" altLang="en-US" dirty="0">
                <a:latin typeface="+mn-ea"/>
                <a:ea typeface="+mn-ea"/>
                <a:sym typeface="新細明體" panose="02020500000000000000" pitchFamily="18" charset="-120"/>
              </a:rPr>
              <a:t>系統 資訊流、物流 流程說明</a:t>
            </a:r>
            <a:endParaRPr lang="zh-TW" altLang="en-US" dirty="0">
              <a:latin typeface="新細明體" panose="02020500000000000000" pitchFamily="18" charset="-120"/>
              <a:ea typeface="微軟正黑體" panose="020B0604030504040204" pitchFamily="34" charset="-120"/>
              <a:sym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D6E4F3-0DED-4AC3-82DC-AE384D2A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</a:t>
            </a:r>
            <a:r>
              <a:rPr lang="zh-TW" altLang="en-US" dirty="0"/>
              <a:t>產品</a:t>
            </a:r>
            <a:r>
              <a:rPr lang="en-US" altLang="zh-TW" dirty="0"/>
              <a:t>BOM</a:t>
            </a:r>
            <a:r>
              <a:rPr lang="zh-TW" altLang="en-US" dirty="0"/>
              <a:t>資料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A1C5AC9-51CD-4F13-B379-1CD5E570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1564056"/>
            <a:ext cx="8686801" cy="479861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2CB3723-A14F-415E-80F7-BE65E6A8258B}"/>
              </a:ext>
            </a:extLst>
          </p:cNvPr>
          <p:cNvSpPr txBox="1"/>
          <p:nvPr/>
        </p:nvSpPr>
        <p:spPr>
          <a:xfrm>
            <a:off x="6106216" y="6304309"/>
            <a:ext cx="577878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路徑：產品管理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產品資料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BOM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384365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D6E4F3-0DED-4AC3-82DC-AE384D2A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</a:t>
            </a:r>
            <a:r>
              <a:rPr lang="zh-TW" altLang="en-US" dirty="0"/>
              <a:t>檢驗資料</a:t>
            </a:r>
            <a:r>
              <a:rPr lang="en-US" altLang="zh-TW" dirty="0"/>
              <a:t>-ISO</a:t>
            </a:r>
            <a:r>
              <a:rPr lang="zh-TW" altLang="en-US" dirty="0"/>
              <a:t>檢驗規則、內容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2CB3723-A14F-415E-80F7-BE65E6A8258B}"/>
              </a:ext>
            </a:extLst>
          </p:cNvPr>
          <p:cNvSpPr txBox="1"/>
          <p:nvPr/>
        </p:nvSpPr>
        <p:spPr>
          <a:xfrm>
            <a:off x="6106216" y="6304309"/>
            <a:ext cx="5778783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路徑：產品管理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檢驗資料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&gt;ISO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檢驗規則、內容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DB9632-ADC5-4016-989E-64E815C4A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1564784"/>
            <a:ext cx="10128265" cy="329638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A79F8DB-45D6-4A54-8FB8-A8B4C779D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108" y="2939598"/>
            <a:ext cx="8310867" cy="32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2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D6E4F3-0DED-4AC3-82DC-AE384D2A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7-1.</a:t>
            </a:r>
            <a:r>
              <a:rPr lang="zh-TW" altLang="en-US" dirty="0"/>
              <a:t>檢驗資料</a:t>
            </a:r>
            <a:r>
              <a:rPr lang="en-US" altLang="zh-TW" dirty="0"/>
              <a:t>-</a:t>
            </a:r>
            <a:r>
              <a:rPr lang="zh-TW" altLang="en-US" dirty="0"/>
              <a:t>檢驗項目、不良原因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2CB3723-A14F-415E-80F7-BE65E6A8258B}"/>
              </a:ext>
            </a:extLst>
          </p:cNvPr>
          <p:cNvSpPr txBox="1"/>
          <p:nvPr/>
        </p:nvSpPr>
        <p:spPr>
          <a:xfrm>
            <a:off x="6106216" y="6304309"/>
            <a:ext cx="5778783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路徑：產品管理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檢驗資料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檢驗項目、不良原因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23E40A-D4C6-4216-B35F-CD33CFDDF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948" y="1617216"/>
            <a:ext cx="8807199" cy="42210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7E5AF2C-4B79-47BF-A6FA-B7D006C9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188" y="4932880"/>
            <a:ext cx="7485714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4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D6E4F3-0DED-4AC3-82DC-AE384D2A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7-2.</a:t>
            </a:r>
            <a:r>
              <a:rPr lang="zh-TW" altLang="en-US" dirty="0"/>
              <a:t>檢驗資料</a:t>
            </a:r>
            <a:r>
              <a:rPr lang="en-US" altLang="zh-TW" dirty="0"/>
              <a:t>-</a:t>
            </a:r>
            <a:r>
              <a:rPr lang="zh-TW" altLang="en-US" dirty="0"/>
              <a:t>檢驗工具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2CB3723-A14F-415E-80F7-BE65E6A8258B}"/>
              </a:ext>
            </a:extLst>
          </p:cNvPr>
          <p:cNvSpPr txBox="1"/>
          <p:nvPr/>
        </p:nvSpPr>
        <p:spPr>
          <a:xfrm>
            <a:off x="6106216" y="6304309"/>
            <a:ext cx="5778783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路徑：產品管理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檢驗資料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檢驗工具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64F4709-18EA-4D34-8346-0DA9AD561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31" y="1700808"/>
            <a:ext cx="9104762" cy="3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D6E4F3-0DED-4AC3-82DC-AE384D2A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</a:t>
            </a:r>
            <a:r>
              <a:rPr lang="zh-TW" altLang="en-US" dirty="0"/>
              <a:t>客戶訂單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2CB3723-A14F-415E-80F7-BE65E6A8258B}"/>
              </a:ext>
            </a:extLst>
          </p:cNvPr>
          <p:cNvSpPr txBox="1"/>
          <p:nvPr/>
        </p:nvSpPr>
        <p:spPr>
          <a:xfrm>
            <a:off x="6106216" y="6304309"/>
            <a:ext cx="5778783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路徑：銷售管理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訂單管理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客戶訂單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12E28F-025B-49EC-8486-E7FF22E75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8" y="1700808"/>
            <a:ext cx="10155551" cy="416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6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9637710" cy="2286000"/>
          </a:xfrm>
        </p:spPr>
        <p:txBody>
          <a:bodyPr rtlCol="0"/>
          <a:lstStyle/>
          <a:p>
            <a:pPr rtl="0"/>
            <a:r>
              <a:rPr lang="zh-TW" altLang="en-US" dirty="0">
                <a:sym typeface="新細明體" panose="02020500000000000000" pitchFamily="18" charset="-120"/>
              </a:rPr>
              <a:t>說明二：看板、資訊流、物流</a:t>
            </a:r>
            <a:endParaRPr lang="en-US" altLang="zh-TW" dirty="0">
              <a:latin typeface="+mj-ea"/>
              <a:sym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638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1124744"/>
            <a:ext cx="9806825" cy="551633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77788" y="332656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看板分屏：即時看板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看板管理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看板分屏</a:t>
            </a:r>
            <a:r>
              <a:rPr lang="en-US" altLang="zh-TW" dirty="0" smtClean="0"/>
              <a:t>A001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021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箭號: 弧形左彎 34">
            <a:extLst>
              <a:ext uri="{FF2B5EF4-FFF2-40B4-BE49-F238E27FC236}">
                <a16:creationId xmlns:a16="http://schemas.microsoft.com/office/drawing/2014/main" id="{70B5EF6E-0D7B-4F9F-8AC3-C05AAE5A5B2F}"/>
              </a:ext>
            </a:extLst>
          </p:cNvPr>
          <p:cNvSpPr/>
          <p:nvPr/>
        </p:nvSpPr>
        <p:spPr>
          <a:xfrm rot="21244172">
            <a:off x="11427852" y="1808654"/>
            <a:ext cx="675192" cy="3075177"/>
          </a:xfrm>
          <a:prstGeom prst="curvedLeftArrow">
            <a:avLst>
              <a:gd name="adj1" fmla="val 25000"/>
              <a:gd name="adj2" fmla="val 50000"/>
              <a:gd name="adj3" fmla="val 29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6" name="箭號: 弧形左彎 35">
            <a:extLst>
              <a:ext uri="{FF2B5EF4-FFF2-40B4-BE49-F238E27FC236}">
                <a16:creationId xmlns:a16="http://schemas.microsoft.com/office/drawing/2014/main" id="{90AF9570-C6F5-4489-B114-F45B883893D7}"/>
              </a:ext>
            </a:extLst>
          </p:cNvPr>
          <p:cNvSpPr/>
          <p:nvPr/>
        </p:nvSpPr>
        <p:spPr>
          <a:xfrm rot="804771" flipH="1" flipV="1">
            <a:off x="158371" y="1852066"/>
            <a:ext cx="720000" cy="3060000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1029" name="直線接點 1028">
            <a:extLst>
              <a:ext uri="{FF2B5EF4-FFF2-40B4-BE49-F238E27FC236}">
                <a16:creationId xmlns:a16="http://schemas.microsoft.com/office/drawing/2014/main" id="{5901E695-8E44-43EA-825E-413447C26476}"/>
              </a:ext>
            </a:extLst>
          </p:cNvPr>
          <p:cNvCxnSpPr>
            <a:cxnSpLocks/>
          </p:cNvCxnSpPr>
          <p:nvPr/>
        </p:nvCxnSpPr>
        <p:spPr>
          <a:xfrm flipV="1">
            <a:off x="910996" y="2611770"/>
            <a:ext cx="104400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512F3278-8228-46BC-9536-CF6E15C75DDC}"/>
              </a:ext>
            </a:extLst>
          </p:cNvPr>
          <p:cNvCxnSpPr/>
          <p:nvPr/>
        </p:nvCxnSpPr>
        <p:spPr>
          <a:xfrm flipV="1">
            <a:off x="479028" y="6666512"/>
            <a:ext cx="11160000" cy="7485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箭號: 向左 1031">
            <a:extLst>
              <a:ext uri="{FF2B5EF4-FFF2-40B4-BE49-F238E27FC236}">
                <a16:creationId xmlns:a16="http://schemas.microsoft.com/office/drawing/2014/main" id="{0F6A5BC6-6BAA-4968-9D9E-1E8BFF225861}"/>
              </a:ext>
            </a:extLst>
          </p:cNvPr>
          <p:cNvSpPr/>
          <p:nvPr/>
        </p:nvSpPr>
        <p:spPr>
          <a:xfrm>
            <a:off x="3862164" y="4686964"/>
            <a:ext cx="360000" cy="360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箭號: 向左 73">
            <a:extLst>
              <a:ext uri="{FF2B5EF4-FFF2-40B4-BE49-F238E27FC236}">
                <a16:creationId xmlns:a16="http://schemas.microsoft.com/office/drawing/2014/main" id="{EE01161D-0C2D-458C-9C6E-2A0AAD60F2EF}"/>
              </a:ext>
            </a:extLst>
          </p:cNvPr>
          <p:cNvSpPr/>
          <p:nvPr/>
        </p:nvSpPr>
        <p:spPr>
          <a:xfrm>
            <a:off x="7750636" y="4686964"/>
            <a:ext cx="360000" cy="360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3" name="矩形 1032">
            <a:extLst>
              <a:ext uri="{FF2B5EF4-FFF2-40B4-BE49-F238E27FC236}">
                <a16:creationId xmlns:a16="http://schemas.microsoft.com/office/drawing/2014/main" id="{0F00BCBA-1381-4901-A2E3-9390015594AE}"/>
              </a:ext>
            </a:extLst>
          </p:cNvPr>
          <p:cNvSpPr/>
          <p:nvPr/>
        </p:nvSpPr>
        <p:spPr>
          <a:xfrm>
            <a:off x="1485900" y="131962"/>
            <a:ext cx="4351239" cy="2407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B222665-E1F2-438E-9BF0-0FDB296A5253}"/>
              </a:ext>
            </a:extLst>
          </p:cNvPr>
          <p:cNvSpPr/>
          <p:nvPr/>
        </p:nvSpPr>
        <p:spPr>
          <a:xfrm>
            <a:off x="1562101" y="204281"/>
            <a:ext cx="4205529" cy="2287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7" name="矩形 1036">
            <a:extLst>
              <a:ext uri="{FF2B5EF4-FFF2-40B4-BE49-F238E27FC236}">
                <a16:creationId xmlns:a16="http://schemas.microsoft.com/office/drawing/2014/main" id="{F8DCE2B0-CDE2-46F1-BDE1-CA68D368EABA}"/>
              </a:ext>
            </a:extLst>
          </p:cNvPr>
          <p:cNvSpPr/>
          <p:nvPr/>
        </p:nvSpPr>
        <p:spPr>
          <a:xfrm>
            <a:off x="10878503" y="5187188"/>
            <a:ext cx="64633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物</a:t>
            </a:r>
            <a:endParaRPr lang="en-US" altLang="zh-TW" sz="36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流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C2F3795-A293-4AFE-AF3A-9F8E41D0760C}"/>
              </a:ext>
            </a:extLst>
          </p:cNvPr>
          <p:cNvSpPr/>
          <p:nvPr/>
        </p:nvSpPr>
        <p:spPr>
          <a:xfrm>
            <a:off x="10878504" y="2751213"/>
            <a:ext cx="64633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資</a:t>
            </a:r>
            <a:endParaRPr lang="en-US" altLang="zh-TW" sz="36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3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訊</a:t>
            </a:r>
            <a:endParaRPr lang="en-US" altLang="zh-TW" sz="36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流</a:t>
            </a:r>
          </a:p>
        </p:txBody>
      </p:sp>
      <p:sp>
        <p:nvSpPr>
          <p:cNvPr id="1038" name="矩形 1037">
            <a:extLst>
              <a:ext uri="{FF2B5EF4-FFF2-40B4-BE49-F238E27FC236}">
                <a16:creationId xmlns:a16="http://schemas.microsoft.com/office/drawing/2014/main" id="{6EBE4382-21CA-42B3-AE6E-B98EE1012BF3}"/>
              </a:ext>
            </a:extLst>
          </p:cNvPr>
          <p:cNvSpPr/>
          <p:nvPr/>
        </p:nvSpPr>
        <p:spPr>
          <a:xfrm>
            <a:off x="10184501" y="370336"/>
            <a:ext cx="1210588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收料</a:t>
            </a:r>
            <a:endParaRPr lang="en-US" altLang="zh-TW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zh-TW" alt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檢驗</a:t>
            </a:r>
            <a:endParaRPr lang="en-US" altLang="zh-TW" sz="4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zh-TW" alt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進貨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751C75E-DBF4-4B4B-920A-041542093921}"/>
              </a:ext>
            </a:extLst>
          </p:cNvPr>
          <p:cNvSpPr txBox="1"/>
          <p:nvPr/>
        </p:nvSpPr>
        <p:spPr>
          <a:xfrm>
            <a:off x="9264505" y="45275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收料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E0D5660-B39A-4597-BD42-1B04B4356E0C}"/>
              </a:ext>
            </a:extLst>
          </p:cNvPr>
          <p:cNvSpPr txBox="1"/>
          <p:nvPr/>
        </p:nvSpPr>
        <p:spPr>
          <a:xfrm>
            <a:off x="5576998" y="45275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收料檢驗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D1EAEBF-3EAA-400B-BA5C-429F92D21ACE}"/>
              </a:ext>
            </a:extLst>
          </p:cNvPr>
          <p:cNvSpPr txBox="1"/>
          <p:nvPr/>
        </p:nvSpPr>
        <p:spPr>
          <a:xfrm>
            <a:off x="2149426" y="45275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進貨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F1B0EC6C-C625-4DE8-982F-E6A0749AE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664" y="2706207"/>
            <a:ext cx="1296292" cy="1799332"/>
          </a:xfrm>
          <a:prstGeom prst="rect">
            <a:avLst/>
          </a:prstGeom>
        </p:spPr>
      </p:pic>
      <p:pic>
        <p:nvPicPr>
          <p:cNvPr id="25" name="Picture 12" descr="PDA U8000S Black scanner barcode - 26 logo 1">
            <a:extLst>
              <a:ext uri="{FF2B5EF4-FFF2-40B4-BE49-F238E27FC236}">
                <a16:creationId xmlns:a16="http://schemas.microsoft.com/office/drawing/2014/main" id="{B34E8EA7-D8EE-4FFC-BF9E-55835E704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" t="19725" r="2502" b="10350"/>
          <a:stretch/>
        </p:blipFill>
        <p:spPr bwMode="auto">
          <a:xfrm flipH="1">
            <a:off x="9728450" y="2732127"/>
            <a:ext cx="710257" cy="525395"/>
          </a:xfrm>
          <a:prstGeom prst="rect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內容版面配置區 8">
            <a:extLst>
              <a:ext uri="{FF2B5EF4-FFF2-40B4-BE49-F238E27FC236}">
                <a16:creationId xmlns:a16="http://schemas.microsoft.com/office/drawing/2014/main" id="{510F2456-B1B7-4B14-8B42-05EE6DA4F23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03205" y="241440"/>
            <a:ext cx="4140000" cy="2236861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FD239C48-E4A1-4FE2-B066-27228CE1E37A}"/>
              </a:ext>
            </a:extLst>
          </p:cNvPr>
          <p:cNvSpPr/>
          <p:nvPr/>
        </p:nvSpPr>
        <p:spPr>
          <a:xfrm>
            <a:off x="5843830" y="136088"/>
            <a:ext cx="4358951" cy="2407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5D8C023-1D58-4C07-A3D6-A93CFCDA46DC}"/>
              </a:ext>
            </a:extLst>
          </p:cNvPr>
          <p:cNvSpPr/>
          <p:nvPr/>
        </p:nvSpPr>
        <p:spPr>
          <a:xfrm>
            <a:off x="5896785" y="208407"/>
            <a:ext cx="4246351" cy="2287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56C24D-39F8-44D7-AD4A-0F3E55E54A0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182644" y="5048289"/>
            <a:ext cx="2700000" cy="162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0159AFA-D72E-4FDE-8390-D6C4F1036C75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83442" y="5048289"/>
            <a:ext cx="1695146" cy="16200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7F6EB355-F7AA-466D-8531-93CEF64D938D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60591" y="2706207"/>
            <a:ext cx="3024000" cy="18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58102AA-FF06-4A63-BAC4-7EF7717EC71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122591" y="5048289"/>
            <a:ext cx="2700000" cy="1620000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CEB2C9E3-E267-49DD-B8EF-78B254956464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582412" y="2706207"/>
            <a:ext cx="3024000" cy="180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A715F56-FCEC-4EF2-87CE-68D075A9C6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2950" y="248863"/>
            <a:ext cx="4210186" cy="221153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DA635AD-6FEF-4B4E-AA96-65378092B9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3549" y="5045388"/>
            <a:ext cx="1285370" cy="16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049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箭號: 弧形左彎 34">
            <a:extLst>
              <a:ext uri="{FF2B5EF4-FFF2-40B4-BE49-F238E27FC236}">
                <a16:creationId xmlns:a16="http://schemas.microsoft.com/office/drawing/2014/main" id="{70B5EF6E-0D7B-4F9F-8AC3-C05AAE5A5B2F}"/>
              </a:ext>
            </a:extLst>
          </p:cNvPr>
          <p:cNvSpPr/>
          <p:nvPr/>
        </p:nvSpPr>
        <p:spPr>
          <a:xfrm rot="21244172">
            <a:off x="11427852" y="1808654"/>
            <a:ext cx="675192" cy="3075177"/>
          </a:xfrm>
          <a:prstGeom prst="curvedLeftArrow">
            <a:avLst>
              <a:gd name="adj1" fmla="val 25000"/>
              <a:gd name="adj2" fmla="val 50000"/>
              <a:gd name="adj3" fmla="val 29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6" name="箭號: 弧形左彎 35">
            <a:extLst>
              <a:ext uri="{FF2B5EF4-FFF2-40B4-BE49-F238E27FC236}">
                <a16:creationId xmlns:a16="http://schemas.microsoft.com/office/drawing/2014/main" id="{90AF9570-C6F5-4489-B114-F45B883893D7}"/>
              </a:ext>
            </a:extLst>
          </p:cNvPr>
          <p:cNvSpPr/>
          <p:nvPr/>
        </p:nvSpPr>
        <p:spPr>
          <a:xfrm rot="804771" flipH="1" flipV="1">
            <a:off x="158371" y="1852066"/>
            <a:ext cx="720000" cy="3060000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1029" name="直線接點 1028">
            <a:extLst>
              <a:ext uri="{FF2B5EF4-FFF2-40B4-BE49-F238E27FC236}">
                <a16:creationId xmlns:a16="http://schemas.microsoft.com/office/drawing/2014/main" id="{5901E695-8E44-43EA-825E-413447C26476}"/>
              </a:ext>
            </a:extLst>
          </p:cNvPr>
          <p:cNvCxnSpPr>
            <a:cxnSpLocks/>
          </p:cNvCxnSpPr>
          <p:nvPr/>
        </p:nvCxnSpPr>
        <p:spPr>
          <a:xfrm flipV="1">
            <a:off x="910996" y="2611770"/>
            <a:ext cx="104400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512F3278-8228-46BC-9536-CF6E15C75DDC}"/>
              </a:ext>
            </a:extLst>
          </p:cNvPr>
          <p:cNvCxnSpPr/>
          <p:nvPr/>
        </p:nvCxnSpPr>
        <p:spPr>
          <a:xfrm flipV="1">
            <a:off x="479028" y="6666512"/>
            <a:ext cx="11160000" cy="7485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箭號: 向左 1031">
            <a:extLst>
              <a:ext uri="{FF2B5EF4-FFF2-40B4-BE49-F238E27FC236}">
                <a16:creationId xmlns:a16="http://schemas.microsoft.com/office/drawing/2014/main" id="{0F6A5BC6-6BAA-4968-9D9E-1E8BFF225861}"/>
              </a:ext>
            </a:extLst>
          </p:cNvPr>
          <p:cNvSpPr/>
          <p:nvPr/>
        </p:nvSpPr>
        <p:spPr>
          <a:xfrm>
            <a:off x="3916867" y="4686964"/>
            <a:ext cx="360000" cy="360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箭號: 向左 73">
            <a:extLst>
              <a:ext uri="{FF2B5EF4-FFF2-40B4-BE49-F238E27FC236}">
                <a16:creationId xmlns:a16="http://schemas.microsoft.com/office/drawing/2014/main" id="{EE01161D-0C2D-458C-9C6E-2A0AAD60F2EF}"/>
              </a:ext>
            </a:extLst>
          </p:cNvPr>
          <p:cNvSpPr/>
          <p:nvPr/>
        </p:nvSpPr>
        <p:spPr>
          <a:xfrm>
            <a:off x="7229235" y="4686964"/>
            <a:ext cx="360000" cy="360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7" name="矩形 1036">
            <a:extLst>
              <a:ext uri="{FF2B5EF4-FFF2-40B4-BE49-F238E27FC236}">
                <a16:creationId xmlns:a16="http://schemas.microsoft.com/office/drawing/2014/main" id="{F8DCE2B0-CDE2-46F1-BDE1-CA68D368EABA}"/>
              </a:ext>
            </a:extLst>
          </p:cNvPr>
          <p:cNvSpPr/>
          <p:nvPr/>
        </p:nvSpPr>
        <p:spPr>
          <a:xfrm>
            <a:off x="10878503" y="5187188"/>
            <a:ext cx="64633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物</a:t>
            </a:r>
            <a:endParaRPr lang="en-US" altLang="zh-TW" sz="36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流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C2F3795-A293-4AFE-AF3A-9F8E41D0760C}"/>
              </a:ext>
            </a:extLst>
          </p:cNvPr>
          <p:cNvSpPr/>
          <p:nvPr/>
        </p:nvSpPr>
        <p:spPr>
          <a:xfrm>
            <a:off x="10878504" y="2751213"/>
            <a:ext cx="64633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資</a:t>
            </a:r>
            <a:endParaRPr lang="en-US" altLang="zh-TW" sz="36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3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訊</a:t>
            </a:r>
            <a:endParaRPr lang="en-US" altLang="zh-TW" sz="36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流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751C75E-DBF4-4B4B-920A-041542093921}"/>
              </a:ext>
            </a:extLst>
          </p:cNvPr>
          <p:cNvSpPr txBox="1"/>
          <p:nvPr/>
        </p:nvSpPr>
        <p:spPr>
          <a:xfrm>
            <a:off x="8776795" y="45275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備料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E0D5660-B39A-4597-BD42-1B04B4356E0C}"/>
              </a:ext>
            </a:extLst>
          </p:cNvPr>
          <p:cNvSpPr txBox="1"/>
          <p:nvPr/>
        </p:nvSpPr>
        <p:spPr>
          <a:xfrm>
            <a:off x="5502454" y="45275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發料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D1EAEBF-3EAA-400B-BA5C-429F92D21ACE}"/>
              </a:ext>
            </a:extLst>
          </p:cNvPr>
          <p:cNvSpPr txBox="1"/>
          <p:nvPr/>
        </p:nvSpPr>
        <p:spPr>
          <a:xfrm>
            <a:off x="2170679" y="45275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領料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E00E522-62F6-4E41-8E98-0A9FE94088B6}"/>
              </a:ext>
            </a:extLst>
          </p:cNvPr>
          <p:cNvSpPr/>
          <p:nvPr/>
        </p:nvSpPr>
        <p:spPr>
          <a:xfrm>
            <a:off x="9099960" y="398664"/>
            <a:ext cx="1210588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備料</a:t>
            </a:r>
            <a:endParaRPr lang="en-US" altLang="zh-TW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zh-TW" alt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發料</a:t>
            </a:r>
            <a:endParaRPr lang="en-US" altLang="zh-TW" sz="4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zh-TW" alt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領料</a:t>
            </a:r>
            <a:endParaRPr lang="zh-TW" altLang="en-US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B7B4869-AA87-43E1-972B-EABB27516248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749960" y="5013176"/>
            <a:ext cx="2700000" cy="1620000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33C656BF-109B-460D-B855-D5CC308F4EF3}"/>
              </a:ext>
            </a:extLst>
          </p:cNvPr>
          <p:cNvSpPr/>
          <p:nvPr/>
        </p:nvSpPr>
        <p:spPr>
          <a:xfrm>
            <a:off x="3475023" y="252824"/>
            <a:ext cx="4351239" cy="2407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59412C4-1D63-4D37-9386-9A7D263C008A}"/>
              </a:ext>
            </a:extLst>
          </p:cNvPr>
          <p:cNvSpPr/>
          <p:nvPr/>
        </p:nvSpPr>
        <p:spPr>
          <a:xfrm>
            <a:off x="3452910" y="240717"/>
            <a:ext cx="4205529" cy="2287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F3D5E6-D809-4CDC-8063-E4B0B53A1224}"/>
              </a:ext>
            </a:extLst>
          </p:cNvPr>
          <p:cNvGrpSpPr/>
          <p:nvPr/>
        </p:nvGrpSpPr>
        <p:grpSpPr>
          <a:xfrm>
            <a:off x="3598141" y="180505"/>
            <a:ext cx="4358951" cy="2407489"/>
            <a:chOff x="5843830" y="136088"/>
            <a:chExt cx="4358951" cy="2407489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315AD90-8EDC-4F7E-B86B-D0E079523164}"/>
                </a:ext>
              </a:extLst>
            </p:cNvPr>
            <p:cNvSpPr/>
            <p:nvPr/>
          </p:nvSpPr>
          <p:spPr>
            <a:xfrm>
              <a:off x="5843830" y="136088"/>
              <a:ext cx="4358951" cy="2407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AB5EF0E-3B78-43AE-98A0-BF0CAB8A3D82}"/>
                </a:ext>
              </a:extLst>
            </p:cNvPr>
            <p:cNvSpPr/>
            <p:nvPr/>
          </p:nvSpPr>
          <p:spPr>
            <a:xfrm>
              <a:off x="5896785" y="208407"/>
              <a:ext cx="4246351" cy="2287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82EE6B5-37C5-4170-B38E-6A6E9B605B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8569"/>
            <a:stretch/>
          </p:blipFill>
          <p:spPr>
            <a:xfrm>
              <a:off x="5931951" y="269699"/>
              <a:ext cx="4140000" cy="260098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B5882F4E-E6F6-41C7-A846-BD93D6E3E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1950" y="514772"/>
              <a:ext cx="4164643" cy="1954186"/>
            </a:xfrm>
            <a:prstGeom prst="rect">
              <a:avLst/>
            </a:prstGeom>
          </p:spPr>
        </p:pic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3706E4D-229D-4C92-92CB-F458CD8A2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1657" y="1456206"/>
              <a:ext cx="320294" cy="144015"/>
            </a:xfrm>
            <a:prstGeom prst="rect">
              <a:avLst/>
            </a:prstGeom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FCA198FA-80CD-4A67-B00E-68490690D2C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3844" y="5013176"/>
            <a:ext cx="2700000" cy="162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90FD949-51D3-4901-A64A-B344980F6AFD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475619" y="5013176"/>
            <a:ext cx="2700000" cy="1620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910A5C5-31C4-4ABC-8B9A-F92E5EE96AC5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81844" y="2775416"/>
            <a:ext cx="3024000" cy="180000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E299FE10-1182-48BC-83F9-F64D397DDAC3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587960" y="2775416"/>
            <a:ext cx="3024000" cy="1800000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919138DD-E98C-4541-9EA6-4C0EE4224FC7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313619" y="2775416"/>
            <a:ext cx="3024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958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箭號: 弧形左彎 34">
            <a:extLst>
              <a:ext uri="{FF2B5EF4-FFF2-40B4-BE49-F238E27FC236}">
                <a16:creationId xmlns:a16="http://schemas.microsoft.com/office/drawing/2014/main" id="{70B5EF6E-0D7B-4F9F-8AC3-C05AAE5A5B2F}"/>
              </a:ext>
            </a:extLst>
          </p:cNvPr>
          <p:cNvSpPr/>
          <p:nvPr/>
        </p:nvSpPr>
        <p:spPr>
          <a:xfrm rot="21244172">
            <a:off x="11427852" y="1808654"/>
            <a:ext cx="675192" cy="3075177"/>
          </a:xfrm>
          <a:prstGeom prst="curvedLeftArrow">
            <a:avLst>
              <a:gd name="adj1" fmla="val 25000"/>
              <a:gd name="adj2" fmla="val 50000"/>
              <a:gd name="adj3" fmla="val 29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6" name="箭號: 弧形左彎 35">
            <a:extLst>
              <a:ext uri="{FF2B5EF4-FFF2-40B4-BE49-F238E27FC236}">
                <a16:creationId xmlns:a16="http://schemas.microsoft.com/office/drawing/2014/main" id="{90AF9570-C6F5-4489-B114-F45B883893D7}"/>
              </a:ext>
            </a:extLst>
          </p:cNvPr>
          <p:cNvSpPr/>
          <p:nvPr/>
        </p:nvSpPr>
        <p:spPr>
          <a:xfrm rot="804771" flipH="1" flipV="1">
            <a:off x="158371" y="1852066"/>
            <a:ext cx="720000" cy="3060000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1029" name="直線接點 1028">
            <a:extLst>
              <a:ext uri="{FF2B5EF4-FFF2-40B4-BE49-F238E27FC236}">
                <a16:creationId xmlns:a16="http://schemas.microsoft.com/office/drawing/2014/main" id="{5901E695-8E44-43EA-825E-413447C26476}"/>
              </a:ext>
            </a:extLst>
          </p:cNvPr>
          <p:cNvCxnSpPr>
            <a:cxnSpLocks/>
          </p:cNvCxnSpPr>
          <p:nvPr/>
        </p:nvCxnSpPr>
        <p:spPr>
          <a:xfrm flipV="1">
            <a:off x="910996" y="2611770"/>
            <a:ext cx="104400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512F3278-8228-46BC-9536-CF6E15C75DDC}"/>
              </a:ext>
            </a:extLst>
          </p:cNvPr>
          <p:cNvCxnSpPr/>
          <p:nvPr/>
        </p:nvCxnSpPr>
        <p:spPr>
          <a:xfrm flipV="1">
            <a:off x="479028" y="6666512"/>
            <a:ext cx="11160000" cy="7485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箭號: 向左 73">
            <a:extLst>
              <a:ext uri="{FF2B5EF4-FFF2-40B4-BE49-F238E27FC236}">
                <a16:creationId xmlns:a16="http://schemas.microsoft.com/office/drawing/2014/main" id="{EE01161D-0C2D-458C-9C6E-2A0AAD60F2EF}"/>
              </a:ext>
            </a:extLst>
          </p:cNvPr>
          <p:cNvSpPr/>
          <p:nvPr/>
        </p:nvSpPr>
        <p:spPr>
          <a:xfrm>
            <a:off x="6296335" y="4555842"/>
            <a:ext cx="360000" cy="360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7" name="矩形 1036">
            <a:extLst>
              <a:ext uri="{FF2B5EF4-FFF2-40B4-BE49-F238E27FC236}">
                <a16:creationId xmlns:a16="http://schemas.microsoft.com/office/drawing/2014/main" id="{F8DCE2B0-CDE2-46F1-BDE1-CA68D368EABA}"/>
              </a:ext>
            </a:extLst>
          </p:cNvPr>
          <p:cNvSpPr/>
          <p:nvPr/>
        </p:nvSpPr>
        <p:spPr>
          <a:xfrm>
            <a:off x="10878503" y="5187188"/>
            <a:ext cx="64633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物</a:t>
            </a:r>
            <a:endParaRPr lang="en-US" altLang="zh-TW" sz="36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流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C2F3795-A293-4AFE-AF3A-9F8E41D0760C}"/>
              </a:ext>
            </a:extLst>
          </p:cNvPr>
          <p:cNvSpPr/>
          <p:nvPr/>
        </p:nvSpPr>
        <p:spPr>
          <a:xfrm>
            <a:off x="10042488" y="2807795"/>
            <a:ext cx="64633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資</a:t>
            </a:r>
            <a:endParaRPr lang="en-US" altLang="zh-TW" sz="36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3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訊</a:t>
            </a:r>
            <a:endParaRPr lang="en-US" altLang="zh-TW" sz="36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流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751C75E-DBF4-4B4B-920A-041542093921}"/>
              </a:ext>
            </a:extLst>
          </p:cNvPr>
          <p:cNvSpPr txBox="1"/>
          <p:nvPr/>
        </p:nvSpPr>
        <p:spPr>
          <a:xfrm>
            <a:off x="7929188" y="45275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製令組裝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E0D5660-B39A-4597-BD42-1B04B4356E0C}"/>
              </a:ext>
            </a:extLst>
          </p:cNvPr>
          <p:cNvSpPr txBox="1"/>
          <p:nvPr/>
        </p:nvSpPr>
        <p:spPr>
          <a:xfrm>
            <a:off x="2998068" y="45275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製令移交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E00E522-62F6-4E41-8E98-0A9FE94088B6}"/>
              </a:ext>
            </a:extLst>
          </p:cNvPr>
          <p:cNvSpPr/>
          <p:nvPr/>
        </p:nvSpPr>
        <p:spPr>
          <a:xfrm>
            <a:off x="10162797" y="678113"/>
            <a:ext cx="12105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組裝</a:t>
            </a:r>
            <a:endParaRPr lang="en-US" altLang="zh-TW" sz="4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zh-TW" alt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移交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32CCDC-AB7F-43C7-A63E-7BD2154B54F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133186" y="4863711"/>
            <a:ext cx="2700000" cy="1620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86910FE-9ECE-45CD-911A-2DD82DC702E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30116" y="4863711"/>
            <a:ext cx="2700000" cy="162000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0BF01BF1-B325-4890-BEA3-04CD15CF75A9}"/>
              </a:ext>
            </a:extLst>
          </p:cNvPr>
          <p:cNvSpPr/>
          <p:nvPr/>
        </p:nvSpPr>
        <p:spPr>
          <a:xfrm>
            <a:off x="1557908" y="131962"/>
            <a:ext cx="8484580" cy="2407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B4CC022-18C6-4B9D-8694-A2507141672A}"/>
              </a:ext>
            </a:extLst>
          </p:cNvPr>
          <p:cNvSpPr/>
          <p:nvPr/>
        </p:nvSpPr>
        <p:spPr>
          <a:xfrm>
            <a:off x="1634108" y="204281"/>
            <a:ext cx="8348736" cy="2287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F9E238B-1026-4D19-8451-3C52580AE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924" y="235971"/>
            <a:ext cx="2525906" cy="220772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A7E14CC-CBC7-4A6E-A3E2-2A9E46F1C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700" y="243932"/>
            <a:ext cx="5645875" cy="220772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5DB2C8D-938C-4A94-8CA1-C8DBBF2643CC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812" y="4863711"/>
            <a:ext cx="2700000" cy="162000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AC7B322A-B5A9-44C3-B1DD-B271190BD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1695" y="2674106"/>
            <a:ext cx="4445750" cy="1203168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BB2536D7-F394-469B-9FA8-7B1A7EAD1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4078" y="2946337"/>
            <a:ext cx="3988316" cy="158605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4A3D7E9-CFA3-484B-B69E-A226D3CB211F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971186" y="2663540"/>
            <a:ext cx="3024000" cy="18000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" y="3151041"/>
            <a:ext cx="1250669" cy="84683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99" y="2958646"/>
            <a:ext cx="1250669" cy="84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741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9637710" cy="2286000"/>
          </a:xfrm>
        </p:spPr>
        <p:txBody>
          <a:bodyPr rtlCol="0"/>
          <a:lstStyle/>
          <a:p>
            <a:pPr rtl="0"/>
            <a:r>
              <a:rPr lang="zh-TW" altLang="en-US" dirty="0">
                <a:sym typeface="新細明體" panose="02020500000000000000" pitchFamily="18" charset="-120"/>
              </a:rPr>
              <a:t>說明一：基本資料、設定</a:t>
            </a:r>
            <a:endParaRPr lang="en-US" altLang="zh-TW" dirty="0">
              <a:latin typeface="+mj-ea"/>
              <a:sym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023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箭號: 弧形左彎 34">
            <a:extLst>
              <a:ext uri="{FF2B5EF4-FFF2-40B4-BE49-F238E27FC236}">
                <a16:creationId xmlns:a16="http://schemas.microsoft.com/office/drawing/2014/main" id="{70B5EF6E-0D7B-4F9F-8AC3-C05AAE5A5B2F}"/>
              </a:ext>
            </a:extLst>
          </p:cNvPr>
          <p:cNvSpPr/>
          <p:nvPr/>
        </p:nvSpPr>
        <p:spPr>
          <a:xfrm rot="21244172">
            <a:off x="11427852" y="1808654"/>
            <a:ext cx="675192" cy="3075177"/>
          </a:xfrm>
          <a:prstGeom prst="curvedLeftArrow">
            <a:avLst>
              <a:gd name="adj1" fmla="val 25000"/>
              <a:gd name="adj2" fmla="val 50000"/>
              <a:gd name="adj3" fmla="val 29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6" name="箭號: 弧形左彎 35">
            <a:extLst>
              <a:ext uri="{FF2B5EF4-FFF2-40B4-BE49-F238E27FC236}">
                <a16:creationId xmlns:a16="http://schemas.microsoft.com/office/drawing/2014/main" id="{90AF9570-C6F5-4489-B114-F45B883893D7}"/>
              </a:ext>
            </a:extLst>
          </p:cNvPr>
          <p:cNvSpPr/>
          <p:nvPr/>
        </p:nvSpPr>
        <p:spPr>
          <a:xfrm rot="804771" flipH="1" flipV="1">
            <a:off x="158371" y="1852066"/>
            <a:ext cx="720000" cy="3060000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1029" name="直線接點 1028">
            <a:extLst>
              <a:ext uri="{FF2B5EF4-FFF2-40B4-BE49-F238E27FC236}">
                <a16:creationId xmlns:a16="http://schemas.microsoft.com/office/drawing/2014/main" id="{5901E695-8E44-43EA-825E-413447C26476}"/>
              </a:ext>
            </a:extLst>
          </p:cNvPr>
          <p:cNvCxnSpPr>
            <a:cxnSpLocks/>
          </p:cNvCxnSpPr>
          <p:nvPr/>
        </p:nvCxnSpPr>
        <p:spPr>
          <a:xfrm flipV="1">
            <a:off x="910996" y="2611770"/>
            <a:ext cx="104400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512F3278-8228-46BC-9536-CF6E15C75DDC}"/>
              </a:ext>
            </a:extLst>
          </p:cNvPr>
          <p:cNvCxnSpPr/>
          <p:nvPr/>
        </p:nvCxnSpPr>
        <p:spPr>
          <a:xfrm flipV="1">
            <a:off x="479028" y="6666512"/>
            <a:ext cx="11160000" cy="7485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矩形 1036">
            <a:extLst>
              <a:ext uri="{FF2B5EF4-FFF2-40B4-BE49-F238E27FC236}">
                <a16:creationId xmlns:a16="http://schemas.microsoft.com/office/drawing/2014/main" id="{F8DCE2B0-CDE2-46F1-BDE1-CA68D368EABA}"/>
              </a:ext>
            </a:extLst>
          </p:cNvPr>
          <p:cNvSpPr/>
          <p:nvPr/>
        </p:nvSpPr>
        <p:spPr>
          <a:xfrm>
            <a:off x="10878503" y="5187188"/>
            <a:ext cx="64633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物</a:t>
            </a:r>
            <a:endParaRPr lang="en-US" altLang="zh-TW" sz="36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流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C2F3795-A293-4AFE-AF3A-9F8E41D0760C}"/>
              </a:ext>
            </a:extLst>
          </p:cNvPr>
          <p:cNvSpPr/>
          <p:nvPr/>
        </p:nvSpPr>
        <p:spPr>
          <a:xfrm>
            <a:off x="10878504" y="2751213"/>
            <a:ext cx="64633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資</a:t>
            </a:r>
            <a:endParaRPr lang="en-US" altLang="zh-TW" sz="36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3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訊</a:t>
            </a:r>
            <a:endParaRPr lang="en-US" altLang="zh-TW" sz="36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流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751C75E-DBF4-4B4B-920A-041542093921}"/>
              </a:ext>
            </a:extLst>
          </p:cNvPr>
          <p:cNvSpPr txBox="1"/>
          <p:nvPr/>
        </p:nvSpPr>
        <p:spPr>
          <a:xfrm>
            <a:off x="7515109" y="45718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製程檢驗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E00E522-62F6-4E41-8E98-0A9FE94088B6}"/>
              </a:ext>
            </a:extLst>
          </p:cNvPr>
          <p:cNvSpPr/>
          <p:nvPr/>
        </p:nvSpPr>
        <p:spPr>
          <a:xfrm>
            <a:off x="9956393" y="673987"/>
            <a:ext cx="223651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製程檢驗</a:t>
            </a:r>
            <a:endParaRPr lang="en-US" altLang="zh-TW" sz="4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zh-TW" alt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完工入庫</a:t>
            </a:r>
            <a:endParaRPr lang="en-US" altLang="zh-TW" sz="4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5DFFD98-0788-4530-8C36-7394664C89BF}"/>
              </a:ext>
            </a:extLst>
          </p:cNvPr>
          <p:cNvGrpSpPr/>
          <p:nvPr/>
        </p:nvGrpSpPr>
        <p:grpSpPr>
          <a:xfrm>
            <a:off x="5374332" y="131962"/>
            <a:ext cx="4668156" cy="2407489"/>
            <a:chOff x="1557908" y="131962"/>
            <a:chExt cx="8484580" cy="240748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BF01BF1-B325-4890-BEA3-04CD15CF75A9}"/>
                </a:ext>
              </a:extLst>
            </p:cNvPr>
            <p:cNvSpPr/>
            <p:nvPr/>
          </p:nvSpPr>
          <p:spPr>
            <a:xfrm>
              <a:off x="1557908" y="131962"/>
              <a:ext cx="8484580" cy="2407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B4CC022-18C6-4B9D-8694-A2507141672A}"/>
                </a:ext>
              </a:extLst>
            </p:cNvPr>
            <p:cNvSpPr/>
            <p:nvPr/>
          </p:nvSpPr>
          <p:spPr>
            <a:xfrm>
              <a:off x="1634108" y="204281"/>
              <a:ext cx="8348736" cy="2287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2" name="內容版面配置區 9">
              <a:extLst>
                <a:ext uri="{FF2B5EF4-FFF2-40B4-BE49-F238E27FC236}">
                  <a16:creationId xmlns:a16="http://schemas.microsoft.com/office/drawing/2014/main" id="{6BCB4B7C-9D29-4D74-B5E4-41A9CDC3C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9054" y="259838"/>
              <a:ext cx="5836073" cy="2202102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3CB32DCF-F99C-4F07-B216-FAB2EFC77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1924" y="270226"/>
              <a:ext cx="2304256" cy="22021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842BA8DF-4E55-40D8-983D-A43E5647A49A}"/>
              </a:ext>
            </a:extLst>
          </p:cNvPr>
          <p:cNvSpPr/>
          <p:nvPr/>
        </p:nvSpPr>
        <p:spPr>
          <a:xfrm>
            <a:off x="1557908" y="131962"/>
            <a:ext cx="3744416" cy="2407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8DC5982-7C61-44B8-A4DD-C8817077435E}"/>
              </a:ext>
            </a:extLst>
          </p:cNvPr>
          <p:cNvSpPr/>
          <p:nvPr/>
        </p:nvSpPr>
        <p:spPr>
          <a:xfrm>
            <a:off x="1591537" y="204281"/>
            <a:ext cx="3684465" cy="2287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F4B0CB6-E792-4B33-8ED6-6A912E8E5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698" y="251855"/>
            <a:ext cx="3658409" cy="2201424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B2BB3D0B-A9E9-4A26-BA98-3B3C43890547}"/>
              </a:ext>
            </a:extLst>
          </p:cNvPr>
          <p:cNvSpPr txBox="1"/>
          <p:nvPr/>
        </p:nvSpPr>
        <p:spPr>
          <a:xfrm>
            <a:off x="2978605" y="45718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完工入庫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471D1A42-59F1-4201-BAC3-8C37392B2C6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29916" y="2734982"/>
            <a:ext cx="3805374" cy="180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8C8E21B-0E12-49D6-A786-E1B2E2F836A0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66420" y="2708920"/>
            <a:ext cx="3805374" cy="18000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20B14B43-3B7D-48C0-B472-14B591715DAD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607788" y="4977352"/>
            <a:ext cx="2922638" cy="1620000"/>
          </a:xfrm>
          <a:prstGeom prst="rect">
            <a:avLst/>
          </a:prstGeom>
        </p:spPr>
      </p:pic>
      <p:sp>
        <p:nvSpPr>
          <p:cNvPr id="45" name="箭號: 向左 44">
            <a:extLst>
              <a:ext uri="{FF2B5EF4-FFF2-40B4-BE49-F238E27FC236}">
                <a16:creationId xmlns:a16="http://schemas.microsoft.com/office/drawing/2014/main" id="{83EF4628-201B-44A8-8A03-E1E703A60F8A}"/>
              </a:ext>
            </a:extLst>
          </p:cNvPr>
          <p:cNvSpPr/>
          <p:nvPr/>
        </p:nvSpPr>
        <p:spPr>
          <a:xfrm>
            <a:off x="5662364" y="4536920"/>
            <a:ext cx="360000" cy="360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902" y="4964718"/>
            <a:ext cx="2712196" cy="15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503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sym typeface="新細明體" panose="02020500000000000000" pitchFamily="18" charset="-120"/>
              </a:rPr>
              <a:t>說明三、資訊流程</a:t>
            </a:r>
            <a:endParaRPr lang="en-US" altLang="zh-TW" dirty="0">
              <a:latin typeface="+mj-ea"/>
              <a:sym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562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sym typeface="新細明體" panose="02020500000000000000" pitchFamily="18" charset="-120"/>
              </a:rPr>
              <a:t>一、生產排程</a:t>
            </a:r>
            <a:r>
              <a:rPr lang="zh-TW" altLang="en-US" dirty="0">
                <a:latin typeface="+mj-ea"/>
                <a:sym typeface="新細明體" panose="02020500000000000000" pitchFamily="18" charset="-120"/>
              </a:rPr>
              <a:t>作業</a:t>
            </a:r>
            <a:endParaRPr lang="en-US" altLang="zh-TW" dirty="0">
              <a:latin typeface="+mj-ea"/>
              <a:sym typeface="新細明體" panose="02020500000000000000" pitchFamily="18" charset="-120"/>
            </a:endParaRP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b="0" dirty="0">
              <a:latin typeface="+mj-ea"/>
              <a:ea typeface="+mj-ea"/>
              <a:sym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7602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t">
            <a:normAutofit/>
          </a:bodyPr>
          <a:lstStyle/>
          <a:p>
            <a:r>
              <a:rPr lang="zh-TW" altLang="en-US" dirty="0"/>
              <a:t>生產排程作業</a:t>
            </a:r>
            <a:r>
              <a:rPr lang="en-US" altLang="zh-TW" dirty="0"/>
              <a:t>-1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A097187-5C15-42B0-90B5-709794D2D86E}"/>
              </a:ext>
            </a:extLst>
          </p:cNvPr>
          <p:cNvSpPr txBox="1"/>
          <p:nvPr/>
        </p:nvSpPr>
        <p:spPr>
          <a:xfrm>
            <a:off x="1269876" y="119675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新增計劃生產單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60" y="1700808"/>
            <a:ext cx="10297144" cy="4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862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t">
            <a:normAutofit/>
          </a:bodyPr>
          <a:lstStyle/>
          <a:p>
            <a:r>
              <a:rPr lang="zh-TW" altLang="en-US" dirty="0"/>
              <a:t>生產排程作業</a:t>
            </a:r>
            <a:r>
              <a:rPr lang="en-US" altLang="zh-TW" dirty="0"/>
              <a:t>-2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A097187-5C15-42B0-90B5-709794D2D86E}"/>
              </a:ext>
            </a:extLst>
          </p:cNvPr>
          <p:cNvSpPr txBox="1"/>
          <p:nvPr/>
        </p:nvSpPr>
        <p:spPr>
          <a:xfrm>
            <a:off x="1269876" y="119675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排入排程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88" y="1700808"/>
            <a:ext cx="10945216" cy="414285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1844824"/>
            <a:ext cx="10081120" cy="47525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028" y="2013165"/>
            <a:ext cx="9349679" cy="47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385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t">
            <a:normAutofit/>
          </a:bodyPr>
          <a:lstStyle/>
          <a:p>
            <a:r>
              <a:rPr lang="zh-TW" altLang="en-US" dirty="0"/>
              <a:t>生產排程作業</a:t>
            </a:r>
            <a:r>
              <a:rPr lang="en-US" altLang="zh-TW" dirty="0"/>
              <a:t>-3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A097187-5C15-42B0-90B5-709794D2D86E}"/>
              </a:ext>
            </a:extLst>
          </p:cNvPr>
          <p:cNvSpPr txBox="1"/>
          <p:nvPr/>
        </p:nvSpPr>
        <p:spPr>
          <a:xfrm>
            <a:off x="1269876" y="129540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</a:rPr>
              <a:t>機</a:t>
            </a:r>
            <a:r>
              <a:rPr lang="zh-TW" altLang="en-US" sz="2000" dirty="0">
                <a:solidFill>
                  <a:srgbClr val="FF0000"/>
                </a:solidFill>
              </a:rPr>
              <a:t>號</a:t>
            </a:r>
            <a:r>
              <a:rPr lang="zh-TW" altLang="en-US" sz="2000" dirty="0"/>
              <a:t>條碼產生及列印</a:t>
            </a:r>
          </a:p>
        </p:txBody>
      </p:sp>
      <p:sp>
        <p:nvSpPr>
          <p:cNvPr id="7" name="箭號: 向上 6">
            <a:extLst>
              <a:ext uri="{FF2B5EF4-FFF2-40B4-BE49-F238E27FC236}">
                <a16:creationId xmlns:a16="http://schemas.microsoft.com/office/drawing/2014/main" id="{3168ADE4-3C51-4D6E-83DB-6EDEC2116B3E}"/>
              </a:ext>
            </a:extLst>
          </p:cNvPr>
          <p:cNvSpPr/>
          <p:nvPr/>
        </p:nvSpPr>
        <p:spPr>
          <a:xfrm rot="5400000">
            <a:off x="7786600" y="4521671"/>
            <a:ext cx="432048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CDDA68-A73A-4682-8AE1-715E7C6C6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76" y="1759350"/>
            <a:ext cx="9577064" cy="46594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F0036D-2E39-4054-832E-C8F0EED54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740" y="3341652"/>
            <a:ext cx="1728192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829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EE52BAF9-1E2C-4C64-9986-233D0DC57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t">
            <a:normAutofit/>
          </a:bodyPr>
          <a:lstStyle/>
          <a:p>
            <a:r>
              <a:rPr lang="zh-TW" altLang="en-US" dirty="0"/>
              <a:t>生產排程作業</a:t>
            </a:r>
            <a:r>
              <a:rPr lang="en-US" altLang="zh-TW" dirty="0"/>
              <a:t>-4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0FE67C6-C1E5-4523-978A-E16FA5E88E2D}"/>
              </a:ext>
            </a:extLst>
          </p:cNvPr>
          <p:cNvSpPr txBox="1"/>
          <p:nvPr/>
        </p:nvSpPr>
        <p:spPr>
          <a:xfrm>
            <a:off x="1269876" y="1295400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轉採購需求單及製令需求單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A4B2197-DBBC-4FDA-A37B-1D9C428AF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7" y="1695510"/>
            <a:ext cx="11665296" cy="439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497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EE52BAF9-1E2C-4C64-9986-233D0DC57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t">
            <a:normAutofit/>
          </a:bodyPr>
          <a:lstStyle/>
          <a:p>
            <a:r>
              <a:rPr lang="zh-TW" altLang="en-US" dirty="0"/>
              <a:t>生產排程作業</a:t>
            </a:r>
            <a:r>
              <a:rPr lang="en-US" altLang="zh-TW" dirty="0"/>
              <a:t>-5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0FE67C6-C1E5-4523-978A-E16FA5E88E2D}"/>
              </a:ext>
            </a:extLst>
          </p:cNvPr>
          <p:cNvSpPr txBox="1"/>
          <p:nvPr/>
        </p:nvSpPr>
        <p:spPr>
          <a:xfrm>
            <a:off x="1269876" y="129540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採購需求單轉採購單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1844824"/>
            <a:ext cx="9505056" cy="406383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91D0539-A31B-408B-8BE5-43011CD56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2465782"/>
            <a:ext cx="4256619" cy="36242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t="17339"/>
          <a:stretch/>
        </p:blipFill>
        <p:spPr>
          <a:xfrm>
            <a:off x="10198868" y="1386374"/>
            <a:ext cx="1584176" cy="19096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24282" y="2649548"/>
            <a:ext cx="1804633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cxnSp>
        <p:nvCxnSpPr>
          <p:cNvPr id="10" name="直線單箭頭接點 9"/>
          <p:cNvCxnSpPr>
            <a:stCxn id="8" idx="1"/>
          </p:cNvCxnSpPr>
          <p:nvPr/>
        </p:nvCxnSpPr>
        <p:spPr>
          <a:xfrm flipH="1">
            <a:off x="3528916" y="1481857"/>
            <a:ext cx="6669952" cy="118401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3528915" y="5936095"/>
            <a:ext cx="1850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/>
              <a:t>憑證號碼可空白</a:t>
            </a:r>
            <a:endParaRPr lang="zh-TW" altLang="en-US" sz="1400" dirty="0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4366220" y="5517232"/>
            <a:ext cx="720080" cy="4466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4709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EE52BAF9-1E2C-4C64-9986-233D0DC57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t">
            <a:normAutofit/>
          </a:bodyPr>
          <a:lstStyle/>
          <a:p>
            <a:r>
              <a:rPr lang="zh-TW" altLang="en-US" dirty="0"/>
              <a:t>生產排程作業</a:t>
            </a:r>
            <a:r>
              <a:rPr lang="en-US" altLang="zh-TW" dirty="0"/>
              <a:t>-6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0FE67C6-C1E5-4523-978A-E16FA5E88E2D}"/>
              </a:ext>
            </a:extLst>
          </p:cNvPr>
          <p:cNvSpPr txBox="1"/>
          <p:nvPr/>
        </p:nvSpPr>
        <p:spPr>
          <a:xfrm>
            <a:off x="1269876" y="129540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製令需求單轉製令單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F08D3E-9AC6-45B5-904C-2978D00BE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1695510"/>
            <a:ext cx="8560139" cy="47617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3858BBB-C842-4A93-9B81-59A4AB7F7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3356992"/>
            <a:ext cx="5715869" cy="31683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t="17339"/>
          <a:stretch/>
        </p:blipFill>
        <p:spPr>
          <a:xfrm>
            <a:off x="9884044" y="2132856"/>
            <a:ext cx="1584176" cy="190966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H="1">
            <a:off x="3502124" y="2204864"/>
            <a:ext cx="6264696" cy="43204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28716" y="2593868"/>
            <a:ext cx="1584176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901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70076" y="1772816"/>
            <a:ext cx="5688632" cy="2286000"/>
          </a:xfrm>
        </p:spPr>
        <p:txBody>
          <a:bodyPr rtlCol="0"/>
          <a:lstStyle/>
          <a:p>
            <a:pPr rtl="0"/>
            <a:r>
              <a:rPr lang="zh-TW" altLang="en-US" dirty="0">
                <a:latin typeface="+mj-ea"/>
                <a:sym typeface="新細明體" panose="02020500000000000000" pitchFamily="18" charset="-120"/>
              </a:rPr>
              <a:t>二、收料檢驗作業</a:t>
            </a:r>
            <a:endParaRPr lang="en-US" altLang="zh-TW" dirty="0">
              <a:latin typeface="+mj-ea"/>
              <a:sym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117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5820" y="119766"/>
            <a:ext cx="8686801" cy="1066800"/>
          </a:xfrm>
        </p:spPr>
        <p:txBody>
          <a:bodyPr>
            <a:norm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公司基本資料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4E53E05-1592-4202-BAA2-752074C0F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872" y="1186566"/>
            <a:ext cx="9721080" cy="475104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106216" y="6304309"/>
            <a:ext cx="577878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路徑：系統設定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基本參數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公司資料設定</a:t>
            </a:r>
          </a:p>
        </p:txBody>
      </p:sp>
    </p:spTree>
    <p:extLst>
      <p:ext uri="{BB962C8B-B14F-4D97-AF65-F5344CB8AC3E}">
        <p14:creationId xmlns:p14="http://schemas.microsoft.com/office/powerpoint/2010/main" val="277953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r>
              <a:rPr lang="zh-TW" altLang="en-US" dirty="0"/>
              <a:t>收料檢驗作業</a:t>
            </a:r>
            <a:r>
              <a:rPr lang="en-US" altLang="zh-TW" dirty="0"/>
              <a:t>-1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358401B-D613-4B61-AFB7-FF3FD28D5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126" y="1463788"/>
            <a:ext cx="614718" cy="45304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8ECF27D-E1F9-4C88-B13A-07B02494A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132" y="1556792"/>
            <a:ext cx="677200" cy="23702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DF71FD9-B7E7-4F0D-AF66-D0C8A7885D7C}"/>
              </a:ext>
            </a:extLst>
          </p:cNvPr>
          <p:cNvSpPr/>
          <p:nvPr/>
        </p:nvSpPr>
        <p:spPr>
          <a:xfrm>
            <a:off x="727041" y="1500495"/>
            <a:ext cx="4104456" cy="15051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FCC6D89-E70F-48B3-AAA0-EEA30747719C}"/>
              </a:ext>
            </a:extLst>
          </p:cNvPr>
          <p:cNvSpPr/>
          <p:nvPr/>
        </p:nvSpPr>
        <p:spPr>
          <a:xfrm>
            <a:off x="595951" y="1576975"/>
            <a:ext cx="4104456" cy="15051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6DDA888-BADB-4768-A348-0B7D9569A0EE}"/>
              </a:ext>
            </a:extLst>
          </p:cNvPr>
          <p:cNvSpPr/>
          <p:nvPr/>
        </p:nvSpPr>
        <p:spPr>
          <a:xfrm>
            <a:off x="464861" y="1684673"/>
            <a:ext cx="4104456" cy="15051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Picture 12" descr="PDA U8000S Black scanner barcode - 26 logo 1">
            <a:extLst>
              <a:ext uri="{FF2B5EF4-FFF2-40B4-BE49-F238E27FC236}">
                <a16:creationId xmlns:a16="http://schemas.microsoft.com/office/drawing/2014/main" id="{8F7C9148-11D9-4311-BAAE-20846B0E8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" t="19725" r="2502" b="10350"/>
          <a:stretch/>
        </p:blipFill>
        <p:spPr bwMode="auto">
          <a:xfrm flipH="1">
            <a:off x="4432838" y="835153"/>
            <a:ext cx="1304533" cy="964996"/>
          </a:xfrm>
          <a:prstGeom prst="rect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內容版面配置區 25"/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391427" y="1777892"/>
            <a:ext cx="4092524" cy="29714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條碼// 一維條碼// 二維條碼">
            <a:extLst>
              <a:ext uri="{FF2B5EF4-FFF2-40B4-BE49-F238E27FC236}">
                <a16:creationId xmlns:a16="http://schemas.microsoft.com/office/drawing/2014/main" id="{485F8825-9B54-4CF4-BD70-B55B930A4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4" t="8128" r="4154" b="21513"/>
          <a:stretch/>
        </p:blipFill>
        <p:spPr bwMode="auto">
          <a:xfrm>
            <a:off x="3519378" y="1819204"/>
            <a:ext cx="891066" cy="23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70FE67C6-C1E5-4523-978A-E16FA5E88E2D}"/>
              </a:ext>
            </a:extLst>
          </p:cNvPr>
          <p:cNvSpPr txBox="1"/>
          <p:nvPr/>
        </p:nvSpPr>
        <p:spPr>
          <a:xfrm>
            <a:off x="1428102" y="97691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收料單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73D4486-A238-4C19-9304-6AD56CD597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1250833" y="3144573"/>
            <a:ext cx="6860853" cy="3171825"/>
          </a:xfrm>
          <a:prstGeom prst="rect">
            <a:avLst/>
          </a:prstGeom>
        </p:spPr>
      </p:pic>
      <p:pic>
        <p:nvPicPr>
          <p:cNvPr id="20" name="內容版面配置區 5">
            <a:extLst>
              <a:ext uri="{FF2B5EF4-FFF2-40B4-BE49-F238E27FC236}">
                <a16:creationId xmlns:a16="http://schemas.microsoft.com/office/drawing/2014/main" id="{6D0946E5-3A0E-4F14-9513-5B1B6941B2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3233" y="3296973"/>
            <a:ext cx="6860853" cy="3171825"/>
          </a:xfrm>
          <a:prstGeom prst="rect">
            <a:avLst/>
          </a:prstGeom>
        </p:spPr>
      </p:pic>
      <p:pic>
        <p:nvPicPr>
          <p:cNvPr id="21" name="內容版面配置區 5">
            <a:extLst>
              <a:ext uri="{FF2B5EF4-FFF2-40B4-BE49-F238E27FC236}">
                <a16:creationId xmlns:a16="http://schemas.microsoft.com/office/drawing/2014/main" id="{AEABF7AE-B9AF-46D5-833D-79CF71A17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8705" y="3449373"/>
            <a:ext cx="6860853" cy="3171825"/>
          </a:xfrm>
          <a:prstGeom prst="rect">
            <a:avLst/>
          </a:prstGeom>
        </p:spPr>
      </p:pic>
      <p:sp>
        <p:nvSpPr>
          <p:cNvPr id="25" name="箭號: 弧形下彎 8">
            <a:extLst>
              <a:ext uri="{FF2B5EF4-FFF2-40B4-BE49-F238E27FC236}">
                <a16:creationId xmlns:a16="http://schemas.microsoft.com/office/drawing/2014/main" id="{5967362E-4A2D-4AE4-9C0A-3039B15DBDBF}"/>
              </a:ext>
            </a:extLst>
          </p:cNvPr>
          <p:cNvSpPr/>
          <p:nvPr/>
        </p:nvSpPr>
        <p:spPr>
          <a:xfrm rot="3719652">
            <a:off x="5049091" y="1969720"/>
            <a:ext cx="3245374" cy="805334"/>
          </a:xfrm>
          <a:prstGeom prst="curved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8E6F89-A792-47E9-87B7-C174F5F23D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3876" y="2452731"/>
            <a:ext cx="2109063" cy="421812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395282" y="953869"/>
            <a:ext cx="39358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PDA</a:t>
            </a:r>
            <a:r>
              <a:rPr lang="zh-TW" altLang="en-US" dirty="0"/>
              <a:t>，登入</a:t>
            </a:r>
            <a:r>
              <a:rPr lang="zh-TW" altLang="en-US" dirty="0" smtClean="0"/>
              <a:t>後點擊進貨管理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收料單，使用</a:t>
            </a:r>
            <a:r>
              <a:rPr lang="en-US" altLang="zh-TW" dirty="0" smtClean="0"/>
              <a:t>PDA</a:t>
            </a:r>
            <a:r>
              <a:rPr lang="zh-TW" altLang="en-US" dirty="0" smtClean="0"/>
              <a:t>掃碼</a:t>
            </a:r>
            <a:r>
              <a:rPr lang="zh-TW" altLang="en-US" dirty="0" smtClean="0">
                <a:solidFill>
                  <a:srgbClr val="FF0000"/>
                </a:solidFill>
              </a:rPr>
              <a:t>採購單之條碼</a:t>
            </a:r>
            <a:r>
              <a:rPr lang="zh-TW" altLang="en-US" dirty="0" smtClean="0"/>
              <a:t>，保存後即自動生成收料單、收料檢驗單</a:t>
            </a:r>
            <a:r>
              <a:rPr lang="en-US" altLang="zh-TW" dirty="0" smtClean="0"/>
              <a:t>OR</a:t>
            </a:r>
            <a:r>
              <a:rPr lang="zh-TW" altLang="en-US" dirty="0" smtClean="0"/>
              <a:t>進貨單。</a:t>
            </a:r>
            <a:endParaRPr lang="en-US" altLang="zh-TW" dirty="0" smtClean="0"/>
          </a:p>
          <a:p>
            <a:r>
              <a:rPr lang="zh-TW" altLang="en-US" dirty="0" smtClean="0"/>
              <a:t>同時，</a:t>
            </a:r>
            <a:r>
              <a:rPr lang="zh-TW" altLang="en-US" dirty="0" smtClean="0">
                <a:solidFill>
                  <a:srgbClr val="FF0000"/>
                </a:solidFill>
              </a:rPr>
              <a:t>料件批號貼紙</a:t>
            </a:r>
            <a:r>
              <a:rPr lang="zh-TW" altLang="en-US" dirty="0" smtClean="0"/>
              <a:t>也會自動列印出。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831897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D7C386A1-26A8-4B19-98E1-22B90E32C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71" y="116132"/>
            <a:ext cx="4114800" cy="1524000"/>
          </a:xfrm>
        </p:spPr>
        <p:txBody>
          <a:bodyPr rtlCol="0" anchor="t">
            <a:normAutofit/>
          </a:bodyPr>
          <a:lstStyle/>
          <a:p>
            <a:r>
              <a:rPr lang="zh-TW" altLang="en-US" dirty="0"/>
              <a:t>收料檢驗作業</a:t>
            </a:r>
            <a:r>
              <a:rPr lang="en-US" altLang="zh-TW" dirty="0"/>
              <a:t>-2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0F9D667-1150-41FF-83E4-24E02D505E9B}"/>
              </a:ext>
            </a:extLst>
          </p:cNvPr>
          <p:cNvSpPr txBox="1"/>
          <p:nvPr/>
        </p:nvSpPr>
        <p:spPr>
          <a:xfrm>
            <a:off x="48871" y="594955"/>
            <a:ext cx="2601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收料檢驗單</a:t>
            </a:r>
            <a:r>
              <a:rPr lang="en-US" altLang="zh-TW" sz="2000" dirty="0"/>
              <a:t>-PC</a:t>
            </a:r>
            <a:r>
              <a:rPr lang="zh-TW" altLang="en-US" sz="2000" dirty="0"/>
              <a:t>雙螢幕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C02C8DA-396D-481A-B110-B86417151E4D}"/>
              </a:ext>
            </a:extLst>
          </p:cNvPr>
          <p:cNvSpPr txBox="1"/>
          <p:nvPr/>
        </p:nvSpPr>
        <p:spPr>
          <a:xfrm>
            <a:off x="3755567" y="133290"/>
            <a:ext cx="780694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</a:rPr>
              <a:t>收料檢驗單內掃描原料條碼標籤，</a:t>
            </a:r>
            <a:r>
              <a:rPr lang="en-US" altLang="zh-TW" sz="2000" dirty="0">
                <a:solidFill>
                  <a:srgbClr val="FF0000"/>
                </a:solidFill>
              </a:rPr>
              <a:t>PC</a:t>
            </a:r>
            <a:r>
              <a:rPr lang="zh-TW" altLang="en-US" sz="2000" dirty="0">
                <a:solidFill>
                  <a:srgbClr val="FF0000"/>
                </a:solidFill>
              </a:rPr>
              <a:t>雙螢幕</a:t>
            </a:r>
            <a:r>
              <a:rPr lang="en-US" altLang="zh-TW" sz="2000" dirty="0">
                <a:solidFill>
                  <a:srgbClr val="FF0000"/>
                </a:solidFill>
              </a:rPr>
              <a:t>-</a:t>
            </a:r>
            <a:r>
              <a:rPr lang="zh-TW" altLang="en-US" sz="2000" dirty="0">
                <a:solidFill>
                  <a:srgbClr val="FF0000"/>
                </a:solidFill>
              </a:rPr>
              <a:t>自動帶出檢驗相關圖片</a:t>
            </a:r>
          </a:p>
        </p:txBody>
      </p:sp>
      <p:pic>
        <p:nvPicPr>
          <p:cNvPr id="12" name="內容版面配置區 10">
            <a:extLst>
              <a:ext uri="{FF2B5EF4-FFF2-40B4-BE49-F238E27FC236}">
                <a16:creationId xmlns:a16="http://schemas.microsoft.com/office/drawing/2014/main" id="{6409B361-04F5-44F2-ADCB-D9E5D619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596" y="3605079"/>
            <a:ext cx="4254131" cy="24761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19" b="11672"/>
          <a:stretch/>
        </p:blipFill>
        <p:spPr>
          <a:xfrm>
            <a:off x="189756" y="1083779"/>
            <a:ext cx="5499505" cy="2592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4" y="3717031"/>
            <a:ext cx="4003996" cy="2252248"/>
          </a:xfrm>
          <a:prstGeom prst="rect">
            <a:avLst/>
          </a:prstGeom>
        </p:spPr>
      </p:pic>
      <p:cxnSp>
        <p:nvCxnSpPr>
          <p:cNvPr id="16" name="直線單箭頭接點 15"/>
          <p:cNvCxnSpPr/>
          <p:nvPr/>
        </p:nvCxnSpPr>
        <p:spPr>
          <a:xfrm>
            <a:off x="3467535" y="1581182"/>
            <a:ext cx="576064" cy="26348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6210361" y="4843155"/>
            <a:ext cx="1324211" cy="171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6445345" y="1581182"/>
            <a:ext cx="5559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進貨管理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收料檢驗單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產品預覽，打開後會呈現空白頁面，掃料件批號條碼會帶出檢驗相關圖片。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347440" y="6051207"/>
            <a:ext cx="87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掃碼前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9441059" y="6165304"/>
            <a:ext cx="87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掃碼後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49737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D7C386A1-26A8-4B19-98E1-22B90E32C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71" y="116132"/>
            <a:ext cx="4114800" cy="1524000"/>
          </a:xfrm>
        </p:spPr>
        <p:txBody>
          <a:bodyPr rtlCol="0" anchor="t">
            <a:normAutofit/>
          </a:bodyPr>
          <a:lstStyle/>
          <a:p>
            <a:r>
              <a:rPr lang="zh-TW" altLang="en-US" dirty="0"/>
              <a:t>收料檢驗作業</a:t>
            </a:r>
            <a:r>
              <a:rPr lang="en-US" altLang="zh-TW" dirty="0"/>
              <a:t>-2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0F9D667-1150-41FF-83E4-24E02D505E9B}"/>
              </a:ext>
            </a:extLst>
          </p:cNvPr>
          <p:cNvSpPr txBox="1"/>
          <p:nvPr/>
        </p:nvSpPr>
        <p:spPr>
          <a:xfrm>
            <a:off x="48871" y="534328"/>
            <a:ext cx="2601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收料檢驗單</a:t>
            </a:r>
            <a:r>
              <a:rPr lang="en-US" altLang="zh-TW" sz="2000" dirty="0"/>
              <a:t>-PC</a:t>
            </a:r>
            <a:r>
              <a:rPr lang="zh-TW" altLang="en-US" sz="2000" dirty="0"/>
              <a:t>雙螢幕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C02C8DA-396D-481A-B110-B86417151E4D}"/>
              </a:ext>
            </a:extLst>
          </p:cNvPr>
          <p:cNvSpPr txBox="1"/>
          <p:nvPr/>
        </p:nvSpPr>
        <p:spPr>
          <a:xfrm>
            <a:off x="3755567" y="133290"/>
            <a:ext cx="780694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</a:rPr>
              <a:t>收料檢驗單內掃描原料條碼標籤，</a:t>
            </a:r>
            <a:r>
              <a:rPr lang="en-US" altLang="zh-TW" sz="2000" dirty="0">
                <a:solidFill>
                  <a:srgbClr val="FF0000"/>
                </a:solidFill>
              </a:rPr>
              <a:t>PC</a:t>
            </a:r>
            <a:r>
              <a:rPr lang="zh-TW" altLang="en-US" sz="2000" dirty="0">
                <a:solidFill>
                  <a:srgbClr val="FF0000"/>
                </a:solidFill>
              </a:rPr>
              <a:t>雙螢幕</a:t>
            </a:r>
            <a:r>
              <a:rPr lang="en-US" altLang="zh-TW" sz="2000" dirty="0">
                <a:solidFill>
                  <a:srgbClr val="FF0000"/>
                </a:solidFill>
              </a:rPr>
              <a:t>-</a:t>
            </a:r>
            <a:r>
              <a:rPr lang="zh-TW" altLang="en-US" sz="2000" dirty="0">
                <a:solidFill>
                  <a:srgbClr val="FF0000"/>
                </a:solidFill>
              </a:rPr>
              <a:t>自動帶出檢驗相關圖片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7056260" y="1849257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PC</a:t>
            </a:r>
            <a:r>
              <a:rPr lang="zh-TW" altLang="en-US" dirty="0"/>
              <a:t>，進貨</a:t>
            </a:r>
            <a:r>
              <a:rPr lang="zh-TW" altLang="en-US" dirty="0" smtClean="0"/>
              <a:t>管理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收料檢驗單。</a:t>
            </a:r>
            <a:endParaRPr lang="en-US" altLang="zh-TW" dirty="0" smtClean="0"/>
          </a:p>
          <a:p>
            <a:r>
              <a:rPr lang="zh-TW" altLang="en-US" dirty="0"/>
              <a:t>用</a:t>
            </a:r>
            <a:r>
              <a:rPr lang="zh-TW" altLang="en-US" dirty="0" smtClean="0"/>
              <a:t>手持掃碼槍，掃碼</a:t>
            </a:r>
            <a:r>
              <a:rPr lang="zh-TW" altLang="en-US" u="sng" dirty="0">
                <a:solidFill>
                  <a:srgbClr val="FF0000"/>
                </a:solidFill>
              </a:rPr>
              <a:t>料件批號貼紙</a:t>
            </a:r>
          </a:p>
          <a:p>
            <a:r>
              <a:rPr lang="zh-TW" altLang="en-US" dirty="0" smtClean="0"/>
              <a:t>，即可帶出檢驗圖檔。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8" b="12838"/>
          <a:stretch/>
        </p:blipFill>
        <p:spPr>
          <a:xfrm>
            <a:off x="144559" y="1556793"/>
            <a:ext cx="6682805" cy="2808312"/>
          </a:xfrm>
        </p:spPr>
      </p:pic>
      <p:pic>
        <p:nvPicPr>
          <p:cNvPr id="12" name="內容版面配置區 10">
            <a:extLst>
              <a:ext uri="{FF2B5EF4-FFF2-40B4-BE49-F238E27FC236}">
                <a16:creationId xmlns:a16="http://schemas.microsoft.com/office/drawing/2014/main" id="{6409B361-04F5-44F2-ADCB-D9E5D619D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768" y="3645024"/>
            <a:ext cx="5070973" cy="29516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4582244" y="1809405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掃碼前須讓游標停留於此處</a:t>
            </a:r>
            <a:endParaRPr lang="zh-TW" altLang="en-US" sz="1200" dirty="0"/>
          </a:p>
        </p:txBody>
      </p:sp>
      <p:cxnSp>
        <p:nvCxnSpPr>
          <p:cNvPr id="18" name="直線單箭頭接點 17"/>
          <p:cNvCxnSpPr/>
          <p:nvPr/>
        </p:nvCxnSpPr>
        <p:spPr>
          <a:xfrm flipH="1">
            <a:off x="4319041" y="1971530"/>
            <a:ext cx="304132" cy="1016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7851" y="1947904"/>
            <a:ext cx="1115012" cy="2021940"/>
          </a:xfrm>
          <a:prstGeom prst="rect">
            <a:avLst/>
          </a:prstGeom>
        </p:spPr>
      </p:pic>
      <p:cxnSp>
        <p:nvCxnSpPr>
          <p:cNvPr id="21" name="直線單箭頭接點 20"/>
          <p:cNvCxnSpPr/>
          <p:nvPr/>
        </p:nvCxnSpPr>
        <p:spPr>
          <a:xfrm>
            <a:off x="9914373" y="2496913"/>
            <a:ext cx="974381" cy="2328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9834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D7C386A1-26A8-4B19-98E1-22B90E32C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71" y="116132"/>
            <a:ext cx="4114800" cy="1524000"/>
          </a:xfrm>
        </p:spPr>
        <p:txBody>
          <a:bodyPr rtlCol="0" anchor="t">
            <a:normAutofit/>
          </a:bodyPr>
          <a:lstStyle/>
          <a:p>
            <a:r>
              <a:rPr lang="zh-TW" altLang="en-US" dirty="0"/>
              <a:t>收料檢驗作業</a:t>
            </a:r>
            <a:r>
              <a:rPr lang="en-US" altLang="zh-TW" dirty="0"/>
              <a:t>-2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0F9D667-1150-41FF-83E4-24E02D505E9B}"/>
              </a:ext>
            </a:extLst>
          </p:cNvPr>
          <p:cNvSpPr txBox="1"/>
          <p:nvPr/>
        </p:nvSpPr>
        <p:spPr>
          <a:xfrm>
            <a:off x="48871" y="594955"/>
            <a:ext cx="2601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收料檢驗單</a:t>
            </a:r>
            <a:r>
              <a:rPr lang="en-US" altLang="zh-TW" sz="2000" dirty="0"/>
              <a:t>-PC</a:t>
            </a:r>
            <a:r>
              <a:rPr lang="zh-TW" altLang="en-US" sz="2000" dirty="0"/>
              <a:t>雙螢幕</a:t>
            </a: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3" b="12005"/>
          <a:stretch/>
        </p:blipFill>
        <p:spPr>
          <a:xfrm>
            <a:off x="73837" y="1340768"/>
            <a:ext cx="6666863" cy="3240360"/>
          </a:xfr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4" b="12107"/>
          <a:stretch/>
        </p:blipFill>
        <p:spPr>
          <a:xfrm>
            <a:off x="5014292" y="2996953"/>
            <a:ext cx="6992750" cy="3600400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7174532" y="890627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點擊表身</a:t>
            </a:r>
            <a:r>
              <a:rPr lang="en-US" altLang="zh-TW" dirty="0" smtClean="0"/>
              <a:t>:</a:t>
            </a:r>
            <a:r>
              <a:rPr lang="zh-TW" altLang="en-US" dirty="0" smtClean="0"/>
              <a:t>檢驗的</a:t>
            </a:r>
            <a:r>
              <a:rPr lang="en-US" altLang="zh-TW" dirty="0" smtClean="0">
                <a:solidFill>
                  <a:srgbClr val="FF0000"/>
                </a:solidFill>
              </a:rPr>
              <a:t>Y</a:t>
            </a:r>
            <a:r>
              <a:rPr lang="zh-TW" altLang="en-US" dirty="0" smtClean="0"/>
              <a:t>會帶出檢驗資料，將檢驗資料填寫完整並保存。</a:t>
            </a:r>
            <a:endParaRPr lang="zh-TW" altLang="en-US" dirty="0"/>
          </a:p>
        </p:txBody>
      </p:sp>
      <p:cxnSp>
        <p:nvCxnSpPr>
          <p:cNvPr id="30" name="直線單箭頭接點 29"/>
          <p:cNvCxnSpPr/>
          <p:nvPr/>
        </p:nvCxnSpPr>
        <p:spPr>
          <a:xfrm>
            <a:off x="3407268" y="3356992"/>
            <a:ext cx="2975176" cy="5040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5260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D7C386A1-26A8-4B19-98E1-22B90E32C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188640"/>
            <a:ext cx="4114800" cy="1524000"/>
          </a:xfrm>
        </p:spPr>
        <p:txBody>
          <a:bodyPr rtlCol="0" anchor="t">
            <a:normAutofit/>
          </a:bodyPr>
          <a:lstStyle/>
          <a:p>
            <a:r>
              <a:rPr lang="zh-TW" altLang="en-US" dirty="0"/>
              <a:t>收料檢驗作業</a:t>
            </a:r>
            <a:r>
              <a:rPr lang="en-US" altLang="zh-TW" dirty="0"/>
              <a:t>-2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0F9D667-1150-41FF-83E4-24E02D505E9B}"/>
              </a:ext>
            </a:extLst>
          </p:cNvPr>
          <p:cNvSpPr txBox="1"/>
          <p:nvPr/>
        </p:nvSpPr>
        <p:spPr>
          <a:xfrm>
            <a:off x="3430116" y="293140"/>
            <a:ext cx="2601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收料檢驗單</a:t>
            </a:r>
            <a:r>
              <a:rPr lang="en-US" altLang="zh-TW" sz="2000" dirty="0"/>
              <a:t>-PC</a:t>
            </a:r>
            <a:r>
              <a:rPr lang="zh-TW" altLang="en-US" sz="2000" dirty="0"/>
              <a:t>雙螢幕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8081" b="11607"/>
          <a:stretch/>
        </p:blipFill>
        <p:spPr>
          <a:xfrm>
            <a:off x="1314806" y="1268760"/>
            <a:ext cx="9224655" cy="468052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137400" y="1916832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若檢驗結果為合格，點擊</a:t>
            </a:r>
            <a:r>
              <a:rPr lang="zh-TW" altLang="en-US" dirty="0" smtClean="0">
                <a:solidFill>
                  <a:srgbClr val="FF0000"/>
                </a:solidFill>
              </a:rPr>
              <a:t>轉進貨單</a:t>
            </a:r>
            <a:r>
              <a:rPr lang="zh-TW" altLang="en-US" dirty="0" smtClean="0"/>
              <a:t>即生成進貨單。</a:t>
            </a:r>
            <a:endParaRPr lang="zh-TW" altLang="en-US" dirty="0"/>
          </a:p>
        </p:txBody>
      </p:sp>
      <p:cxnSp>
        <p:nvCxnSpPr>
          <p:cNvPr id="5" name="直線單箭頭接點 4"/>
          <p:cNvCxnSpPr>
            <a:stCxn id="3" idx="1"/>
          </p:cNvCxnSpPr>
          <p:nvPr/>
        </p:nvCxnSpPr>
        <p:spPr>
          <a:xfrm flipH="1">
            <a:off x="5662364" y="2239998"/>
            <a:ext cx="1475036" cy="9729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7620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t">
            <a:normAutofit/>
          </a:bodyPr>
          <a:lstStyle/>
          <a:p>
            <a:r>
              <a:rPr lang="zh-TW" altLang="en-US" dirty="0" smtClean="0"/>
              <a:t>進貨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B18BA6-59BD-447B-8ED4-98A9EF5CC527}"/>
              </a:ext>
            </a:extLst>
          </p:cNvPr>
          <p:cNvSpPr txBox="1"/>
          <p:nvPr/>
        </p:nvSpPr>
        <p:spPr>
          <a:xfrm>
            <a:off x="1269876" y="110722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驗收合格轉進貨單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6184" b="5650"/>
          <a:stretch/>
        </p:blipFill>
        <p:spPr>
          <a:xfrm>
            <a:off x="1413892" y="1844823"/>
            <a:ext cx="9437724" cy="468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560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69876" y="1772816"/>
            <a:ext cx="9853734" cy="2286000"/>
          </a:xfrm>
        </p:spPr>
        <p:txBody>
          <a:bodyPr rtlCol="0"/>
          <a:lstStyle/>
          <a:p>
            <a:pPr rtl="0"/>
            <a:r>
              <a:rPr lang="zh-TW" altLang="en-US" dirty="0">
                <a:latin typeface="+mj-ea"/>
                <a:sym typeface="新細明體" panose="02020500000000000000" pitchFamily="18" charset="-120"/>
              </a:rPr>
              <a:t>三、生產領料、移交</a:t>
            </a:r>
            <a:r>
              <a:rPr lang="zh-TW" altLang="en-US" dirty="0">
                <a:sym typeface="新細明體" panose="02020500000000000000" pitchFamily="18" charset="-120"/>
              </a:rPr>
              <a:t>、入庫</a:t>
            </a:r>
            <a:r>
              <a:rPr lang="zh-TW" altLang="en-US" dirty="0">
                <a:latin typeface="+mj-ea"/>
                <a:sym typeface="新細明體" panose="02020500000000000000" pitchFamily="18" charset="-120"/>
              </a:rPr>
              <a:t>作業</a:t>
            </a:r>
            <a:endParaRPr lang="en-US" altLang="zh-TW" dirty="0">
              <a:latin typeface="+mj-ea"/>
              <a:sym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081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6016" y="266984"/>
            <a:ext cx="4114800" cy="1524000"/>
          </a:xfrm>
        </p:spPr>
        <p:txBody>
          <a:bodyPr rtlCol="0" anchor="t">
            <a:normAutofit/>
          </a:bodyPr>
          <a:lstStyle/>
          <a:p>
            <a:r>
              <a:rPr lang="zh-TW" altLang="en-US" dirty="0"/>
              <a:t>工單備料作業</a:t>
            </a:r>
            <a:endParaRPr lang="en-US" altLang="zh-TW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7390880-4C7E-469B-AC25-9D1533FD7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71" y="2348877"/>
            <a:ext cx="2028351" cy="314096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78" y="3429000"/>
            <a:ext cx="1875284" cy="126935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17748" y="1575999"/>
            <a:ext cx="4271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PDA</a:t>
            </a:r>
            <a:r>
              <a:rPr lang="zh-TW" altLang="en-US" sz="1600" dirty="0" smtClean="0"/>
              <a:t>，即時看板</a:t>
            </a:r>
            <a:r>
              <a:rPr lang="en-US" altLang="zh-TW" sz="1600" dirty="0" smtClean="0"/>
              <a:t>&gt;</a:t>
            </a:r>
            <a:r>
              <a:rPr lang="zh-TW" altLang="en-US" sz="1600" dirty="0" smtClean="0"/>
              <a:t>領料批號看板</a:t>
            </a:r>
            <a:endParaRPr lang="en-US" altLang="zh-TW" sz="1600" dirty="0" smtClean="0"/>
          </a:p>
          <a:p>
            <a:r>
              <a:rPr lang="zh-TW" altLang="en-US" sz="1600" dirty="0" smtClean="0"/>
              <a:t>掃描</a:t>
            </a:r>
            <a:r>
              <a:rPr lang="zh-TW" altLang="en-US" sz="1600" dirty="0" smtClean="0">
                <a:solidFill>
                  <a:srgbClr val="FF0000"/>
                </a:solidFill>
              </a:rPr>
              <a:t>機號</a:t>
            </a:r>
            <a:r>
              <a:rPr lang="zh-TW" altLang="en-US" sz="1600" dirty="0" smtClean="0"/>
              <a:t>後帶出所需領取的料件名稱、數量</a:t>
            </a:r>
            <a:endParaRPr lang="zh-TW" altLang="en-US" sz="1600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3718148" y="3906804"/>
            <a:ext cx="90450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004752" y="5008530"/>
            <a:ext cx="419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領</a:t>
            </a:r>
            <a:r>
              <a:rPr lang="zh-TW" altLang="en-US" dirty="0" smtClean="0"/>
              <a:t>料時掃描</a:t>
            </a:r>
            <a:r>
              <a:rPr lang="zh-TW" altLang="en-US" dirty="0" smtClean="0">
                <a:solidFill>
                  <a:srgbClr val="FF0000"/>
                </a:solidFill>
              </a:rPr>
              <a:t>料件批號貼紙</a:t>
            </a:r>
            <a:r>
              <a:rPr lang="zh-TW" altLang="en-US" dirty="0" smtClean="0"/>
              <a:t>，表示已領料。</a:t>
            </a:r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F7390880-4C7E-469B-AC25-9D1533FD7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623" y="2348877"/>
            <a:ext cx="2028351" cy="3140968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7678588" y="3919361"/>
            <a:ext cx="90450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8583094" y="1699109"/>
            <a:ext cx="4271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領料結束後按下保存即生成領料單</a:t>
            </a:r>
            <a:endParaRPr lang="zh-TW" altLang="en-US" sz="1600" dirty="0"/>
          </a:p>
        </p:txBody>
      </p:sp>
      <p:sp>
        <p:nvSpPr>
          <p:cNvPr id="23" name="矩形 22"/>
          <p:cNvSpPr/>
          <p:nvPr/>
        </p:nvSpPr>
        <p:spPr>
          <a:xfrm>
            <a:off x="9716758" y="5085184"/>
            <a:ext cx="720080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0561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8483" y="246917"/>
            <a:ext cx="4114800" cy="1524000"/>
          </a:xfrm>
        </p:spPr>
        <p:txBody>
          <a:bodyPr rtlCol="0" anchor="t">
            <a:normAutofit/>
          </a:bodyPr>
          <a:lstStyle/>
          <a:p>
            <a:r>
              <a:rPr lang="zh-TW" altLang="en-US" dirty="0"/>
              <a:t>工單備料作業</a:t>
            </a:r>
            <a:endParaRPr lang="en-US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AC3173-7C12-40D7-9669-2FE8A1E8DA76}"/>
              </a:ext>
            </a:extLst>
          </p:cNvPr>
          <p:cNvSpPr txBox="1"/>
          <p:nvPr/>
        </p:nvSpPr>
        <p:spPr>
          <a:xfrm>
            <a:off x="1125860" y="872027"/>
            <a:ext cx="781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備料</a:t>
            </a:r>
            <a:r>
              <a:rPr lang="zh-TW" altLang="en-US" sz="2000" dirty="0"/>
              <a:t>發料</a:t>
            </a:r>
            <a:r>
              <a:rPr lang="zh-TW" altLang="en-US" sz="2000" dirty="0" smtClean="0"/>
              <a:t>即時</a:t>
            </a:r>
            <a:r>
              <a:rPr lang="zh-TW" altLang="en-US" sz="2000" dirty="0"/>
              <a:t>看板在掃描物料</a:t>
            </a:r>
            <a:r>
              <a:rPr lang="en-US" altLang="zh-TW" sz="2000" dirty="0"/>
              <a:t>[</a:t>
            </a:r>
            <a:r>
              <a:rPr lang="zh-TW" altLang="en-US" sz="2000" dirty="0" smtClean="0"/>
              <a:t>機號</a:t>
            </a:r>
            <a:r>
              <a:rPr lang="en-US" altLang="zh-TW" sz="2000" dirty="0" smtClean="0"/>
              <a:t>]</a:t>
            </a:r>
            <a:r>
              <a:rPr lang="zh-TW" altLang="en-US" sz="2000" dirty="0"/>
              <a:t>後，狀態由</a:t>
            </a:r>
            <a:r>
              <a:rPr lang="en-US" altLang="zh-TW" sz="2000" dirty="0">
                <a:solidFill>
                  <a:srgbClr val="FF0000"/>
                </a:solidFill>
              </a:rPr>
              <a:t>[</a:t>
            </a:r>
            <a:r>
              <a:rPr lang="zh-TW" altLang="en-US" sz="2000" dirty="0">
                <a:solidFill>
                  <a:srgbClr val="FF0000"/>
                </a:solidFill>
              </a:rPr>
              <a:t>備料</a:t>
            </a:r>
            <a:r>
              <a:rPr lang="en-US" altLang="zh-TW" sz="2000" dirty="0">
                <a:solidFill>
                  <a:srgbClr val="FF0000"/>
                </a:solidFill>
              </a:rPr>
              <a:t>]</a:t>
            </a:r>
            <a:r>
              <a:rPr lang="zh-TW" altLang="en-US" sz="2000" dirty="0"/>
              <a:t>轉為</a:t>
            </a:r>
            <a:r>
              <a:rPr lang="en-US" altLang="zh-TW" sz="2000" dirty="0">
                <a:solidFill>
                  <a:srgbClr val="FF0000"/>
                </a:solidFill>
              </a:rPr>
              <a:t>[</a:t>
            </a:r>
            <a:r>
              <a:rPr lang="zh-TW" altLang="en-US" sz="2000" dirty="0">
                <a:solidFill>
                  <a:srgbClr val="FF0000"/>
                </a:solidFill>
              </a:rPr>
              <a:t>備料中</a:t>
            </a:r>
            <a:r>
              <a:rPr lang="en-US" altLang="zh-TW" sz="2000" dirty="0">
                <a:solidFill>
                  <a:srgbClr val="FF0000"/>
                </a:solidFill>
              </a:rPr>
              <a:t>]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372543" y="1072082"/>
            <a:ext cx="11576774" cy="5035625"/>
            <a:chOff x="0" y="1572386"/>
            <a:chExt cx="11576774" cy="503562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F2DAAA8-3EF6-487A-AA72-A4496B5C3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0036" y="4469416"/>
              <a:ext cx="8516417" cy="2138595"/>
            </a:xfrm>
            <a:prstGeom prst="rect">
              <a:avLst/>
            </a:prstGeom>
          </p:spPr>
        </p:pic>
        <p:sp>
          <p:nvSpPr>
            <p:cNvPr id="9" name="箭號: 弧形下彎 8">
              <a:extLst>
                <a:ext uri="{FF2B5EF4-FFF2-40B4-BE49-F238E27FC236}">
                  <a16:creationId xmlns:a16="http://schemas.microsoft.com/office/drawing/2014/main" id="{5967362E-4A2D-4AE4-9C0A-3039B15DBDBF}"/>
                </a:ext>
              </a:extLst>
            </p:cNvPr>
            <p:cNvSpPr/>
            <p:nvPr/>
          </p:nvSpPr>
          <p:spPr>
            <a:xfrm rot="3738483">
              <a:off x="9456697" y="2799948"/>
              <a:ext cx="3347639" cy="892515"/>
            </a:xfrm>
            <a:prstGeom prst="curvedDown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404615" y="1747554"/>
              <a:ext cx="10821838" cy="3081193"/>
              <a:chOff x="404615" y="1747554"/>
              <a:chExt cx="10821838" cy="3081193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40015971-23CA-416B-A352-DBBFE838D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615" y="1747554"/>
                <a:ext cx="9550796" cy="2481647"/>
              </a:xfrm>
              <a:prstGeom prst="rect">
                <a:avLst/>
              </a:prstGeom>
            </p:spPr>
          </p:pic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50263" y="4581128"/>
                <a:ext cx="676190" cy="247619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55411" y="1922311"/>
                <a:ext cx="683417" cy="247619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7390880-4C7E-469B-AC25-9D1533FD7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1644" y="3365204"/>
              <a:ext cx="2028351" cy="3140968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169930"/>
              <a:ext cx="1875284" cy="1269355"/>
            </a:xfrm>
            <a:prstGeom prst="rect">
              <a:avLst/>
            </a:prstGeom>
          </p:spPr>
        </p:pic>
      </p:grpSp>
      <p:sp>
        <p:nvSpPr>
          <p:cNvPr id="10" name="文字方塊 9"/>
          <p:cNvSpPr txBox="1"/>
          <p:nvPr/>
        </p:nvSpPr>
        <p:spPr>
          <a:xfrm>
            <a:off x="2666221" y="6272258"/>
            <a:ext cx="717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備料發料即時看板路徑</a:t>
            </a:r>
            <a:r>
              <a:rPr lang="en-US" altLang="zh-TW" dirty="0" smtClean="0"/>
              <a:t>:</a:t>
            </a:r>
            <a:r>
              <a:rPr lang="zh-TW" altLang="en-US" dirty="0" smtClean="0"/>
              <a:t>即時看板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看板管理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備料發料即時看板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41335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2.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938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客戶基本資料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6106216" y="6304309"/>
            <a:ext cx="577878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路徑：銷售管理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客戶管理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客戶基本資料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1A2397E-37F3-4E88-8228-A621711AF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9" y="1589683"/>
            <a:ext cx="9478728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0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t">
            <a:normAutofit/>
          </a:bodyPr>
          <a:lstStyle/>
          <a:p>
            <a:r>
              <a:rPr lang="zh-TW" altLang="en-US" dirty="0"/>
              <a:t>工單發料作業</a:t>
            </a:r>
            <a:r>
              <a:rPr lang="en-US" altLang="zh-TW" dirty="0"/>
              <a:t>-3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B18BA6-59BD-447B-8ED4-98A9EF5CC527}"/>
              </a:ext>
            </a:extLst>
          </p:cNvPr>
          <p:cNvSpPr txBox="1"/>
          <p:nvPr/>
        </p:nvSpPr>
        <p:spPr>
          <a:xfrm>
            <a:off x="1269876" y="1107229"/>
            <a:ext cx="9967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領料完成</a:t>
            </a:r>
            <a:r>
              <a:rPr lang="zh-TW" altLang="en-US" sz="2000" dirty="0" smtClean="0"/>
              <a:t>後，於</a:t>
            </a:r>
            <a:r>
              <a:rPr lang="en-US" altLang="zh-TW" sz="2000" dirty="0" smtClean="0"/>
              <a:t>PDA</a:t>
            </a:r>
            <a:r>
              <a:rPr lang="zh-TW" altLang="en-US" sz="2000" dirty="0" smtClean="0"/>
              <a:t>按下保存，</a:t>
            </a:r>
            <a:r>
              <a:rPr lang="zh-TW" altLang="en-US" sz="2000" dirty="0"/>
              <a:t>狀態由</a:t>
            </a:r>
            <a:r>
              <a:rPr lang="en-US" altLang="zh-TW" sz="2000" dirty="0">
                <a:solidFill>
                  <a:srgbClr val="FF0000"/>
                </a:solidFill>
              </a:rPr>
              <a:t>[</a:t>
            </a:r>
            <a:r>
              <a:rPr lang="zh-TW" altLang="en-US" sz="2000" dirty="0">
                <a:solidFill>
                  <a:srgbClr val="FF0000"/>
                </a:solidFill>
              </a:rPr>
              <a:t>備料中</a:t>
            </a:r>
            <a:r>
              <a:rPr lang="en-US" altLang="zh-TW" sz="2000" dirty="0">
                <a:solidFill>
                  <a:srgbClr val="FF0000"/>
                </a:solidFill>
              </a:rPr>
              <a:t>]</a:t>
            </a:r>
            <a:r>
              <a:rPr lang="zh-TW" altLang="en-US" sz="2000" dirty="0"/>
              <a:t>轉為</a:t>
            </a:r>
            <a:r>
              <a:rPr lang="en-US" altLang="zh-TW" sz="2000" dirty="0">
                <a:solidFill>
                  <a:srgbClr val="FF0000"/>
                </a:solidFill>
              </a:rPr>
              <a:t>[</a:t>
            </a:r>
            <a:r>
              <a:rPr lang="zh-TW" altLang="en-US" sz="2000" dirty="0">
                <a:solidFill>
                  <a:srgbClr val="FF0000"/>
                </a:solidFill>
              </a:rPr>
              <a:t>備料完成</a:t>
            </a:r>
            <a:r>
              <a:rPr lang="en-US" altLang="zh-TW" sz="2000" dirty="0">
                <a:solidFill>
                  <a:srgbClr val="FF0000"/>
                </a:solidFill>
              </a:rPr>
              <a:t>]</a:t>
            </a:r>
            <a:r>
              <a:rPr lang="zh-TW" altLang="en-US" sz="2000" dirty="0"/>
              <a:t>，並</a:t>
            </a:r>
            <a:r>
              <a:rPr lang="en-US" altLang="zh-TW" sz="2000" dirty="0"/>
              <a:t>Push</a:t>
            </a:r>
            <a:r>
              <a:rPr lang="zh-TW" altLang="en-US" sz="2000" dirty="0"/>
              <a:t>系統自動送料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0015971-23CA-416B-A352-DBBFE838D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14" y="1652738"/>
            <a:ext cx="9550796" cy="248164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F2DAAA8-3EF6-487A-AA72-A4496B5C3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44" y="4277032"/>
            <a:ext cx="8516417" cy="2138595"/>
          </a:xfrm>
          <a:prstGeom prst="rect">
            <a:avLst/>
          </a:prstGeom>
        </p:spPr>
      </p:pic>
      <p:sp>
        <p:nvSpPr>
          <p:cNvPr id="10" name="箭號: 弧形下彎 9">
            <a:extLst>
              <a:ext uri="{FF2B5EF4-FFF2-40B4-BE49-F238E27FC236}">
                <a16:creationId xmlns:a16="http://schemas.microsoft.com/office/drawing/2014/main" id="{79F77596-F27F-4EDB-AFFC-48CC1FECC2B7}"/>
              </a:ext>
            </a:extLst>
          </p:cNvPr>
          <p:cNvSpPr/>
          <p:nvPr/>
        </p:nvSpPr>
        <p:spPr>
          <a:xfrm rot="3738483">
            <a:off x="9418128" y="2776632"/>
            <a:ext cx="3400304" cy="892515"/>
          </a:xfrm>
          <a:prstGeom prst="curved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4119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9756" y="187204"/>
            <a:ext cx="8686801" cy="1066800"/>
          </a:xfrm>
        </p:spPr>
        <p:txBody>
          <a:bodyPr rtlCol="0" anchor="t">
            <a:normAutofit/>
          </a:bodyPr>
          <a:lstStyle/>
          <a:p>
            <a:r>
              <a:rPr lang="zh-TW" altLang="en-US" dirty="0"/>
              <a:t>工單報工作</a:t>
            </a:r>
            <a:r>
              <a:rPr lang="zh-TW" altLang="en-US" dirty="0" smtClean="0"/>
              <a:t>業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B18BA6-59BD-447B-8ED4-98A9EF5CC527}"/>
              </a:ext>
            </a:extLst>
          </p:cNvPr>
          <p:cNvSpPr txBox="1"/>
          <p:nvPr/>
        </p:nvSpPr>
        <p:spPr>
          <a:xfrm>
            <a:off x="3642384" y="474085"/>
            <a:ext cx="7522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1.</a:t>
            </a:r>
            <a:r>
              <a:rPr lang="zh-TW" altLang="en-US" sz="2000" dirty="0" smtClean="0">
                <a:solidFill>
                  <a:srgbClr val="FF0000"/>
                </a:solidFill>
              </a:rPr>
              <a:t>報工</a:t>
            </a:r>
            <a:r>
              <a:rPr lang="zh-TW" altLang="en-US" sz="2000" dirty="0" smtClean="0"/>
              <a:t>掃碼槍掃描</a:t>
            </a:r>
            <a:r>
              <a:rPr lang="zh-TW" altLang="en-US" sz="2000" dirty="0"/>
              <a:t>成品</a:t>
            </a:r>
            <a:r>
              <a:rPr lang="zh-TW" altLang="en-US" sz="2000" dirty="0">
                <a:solidFill>
                  <a:srgbClr val="FF0000"/>
                </a:solidFill>
              </a:rPr>
              <a:t>機號</a:t>
            </a:r>
            <a:r>
              <a:rPr lang="zh-TW" altLang="en-US" sz="2000" dirty="0"/>
              <a:t>，帶出製令工單</a:t>
            </a:r>
            <a:r>
              <a:rPr lang="zh-TW" altLang="en-US" sz="2000" dirty="0" smtClean="0"/>
              <a:t>資訊。</a:t>
            </a:r>
            <a:endParaRPr lang="en-US" altLang="zh-TW" sz="2000" dirty="0" smtClean="0"/>
          </a:p>
          <a:p>
            <a:r>
              <a:rPr lang="en-US" altLang="zh-TW" sz="2000" dirty="0" smtClean="0"/>
              <a:t>2.</a:t>
            </a:r>
            <a:r>
              <a:rPr lang="zh-TW" altLang="en-US" sz="2000" dirty="0"/>
              <a:t>組裝完成後</a:t>
            </a:r>
            <a:r>
              <a:rPr lang="zh-TW" altLang="en-US" sz="2000" dirty="0" smtClean="0"/>
              <a:t>，</a:t>
            </a:r>
            <a:r>
              <a:rPr lang="zh-TW" altLang="en-US" sz="2000" dirty="0" smtClean="0">
                <a:solidFill>
                  <a:srgbClr val="FF0000"/>
                </a:solidFill>
              </a:rPr>
              <a:t>完工</a:t>
            </a:r>
            <a:r>
              <a:rPr lang="zh-TW" altLang="en-US" sz="2000" dirty="0" smtClean="0"/>
              <a:t>掃碼槍掃描</a:t>
            </a:r>
            <a:r>
              <a:rPr lang="zh-TW" altLang="en-US" sz="2000" dirty="0">
                <a:solidFill>
                  <a:srgbClr val="FF0000"/>
                </a:solidFill>
              </a:rPr>
              <a:t>機號</a:t>
            </a:r>
            <a:r>
              <a:rPr lang="zh-TW" altLang="en-US" sz="2000" dirty="0"/>
              <a:t>，自動產生移交、</a:t>
            </a:r>
            <a:r>
              <a:rPr lang="zh-TW" altLang="en-US" sz="2000" dirty="0" smtClean="0"/>
              <a:t>檢驗單</a:t>
            </a:r>
            <a:endParaRPr lang="en-US" altLang="zh-TW" sz="2000" dirty="0"/>
          </a:p>
          <a:p>
            <a:endParaRPr lang="en-US" altLang="zh-TW" sz="2000" dirty="0" smtClean="0"/>
          </a:p>
          <a:p>
            <a:r>
              <a:rPr lang="en-US" altLang="zh-TW" sz="2000" dirty="0">
                <a:solidFill>
                  <a:srgbClr val="FF0000"/>
                </a:solidFill>
              </a:rPr>
              <a:t>(</a:t>
            </a:r>
            <a:r>
              <a:rPr lang="zh-TW" altLang="en-US" sz="2000" dirty="0">
                <a:solidFill>
                  <a:srgbClr val="FF0000"/>
                </a:solidFill>
              </a:rPr>
              <a:t>間隔需</a:t>
            </a:r>
            <a:r>
              <a:rPr lang="en-US" altLang="zh-TW" sz="2000" dirty="0">
                <a:solidFill>
                  <a:srgbClr val="FF0000"/>
                </a:solidFill>
              </a:rPr>
              <a:t>30</a:t>
            </a:r>
            <a:r>
              <a:rPr lang="zh-TW" altLang="en-US" sz="2000" dirty="0">
                <a:solidFill>
                  <a:srgbClr val="FF0000"/>
                </a:solidFill>
              </a:rPr>
              <a:t>秒以上</a:t>
            </a:r>
            <a:r>
              <a:rPr lang="en-US" altLang="zh-TW" sz="2000" dirty="0" smtClean="0">
                <a:solidFill>
                  <a:srgbClr val="FF0000"/>
                </a:solidFill>
              </a:rPr>
              <a:t>)</a:t>
            </a:r>
            <a:r>
              <a:rPr lang="en-US" altLang="zh-TW" sz="2000" dirty="0" smtClean="0"/>
              <a:t>                                                     </a:t>
            </a:r>
            <a:r>
              <a:rPr lang="zh-TW" altLang="en-US" sz="2000" dirty="0" smtClean="0"/>
              <a:t>        </a:t>
            </a:r>
            <a:endParaRPr lang="zh-TW" altLang="en-US" sz="2000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C9F3F9C-2490-4802-BB31-AF4E263D4B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49796" y="1916832"/>
            <a:ext cx="6192688" cy="4248472"/>
          </a:xfrm>
          <a:prstGeom prst="rect">
            <a:avLst/>
          </a:prstGeom>
        </p:spPr>
      </p:pic>
      <p:pic>
        <p:nvPicPr>
          <p:cNvPr id="9" name="Picture 2" descr="普普通通的一個輪椅，你知道都能玩出什麼花樣麼？霍金都要感嘆- 壹讀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00" y="2060848"/>
            <a:ext cx="514620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箭號: 弧形下彎 8">
            <a:extLst>
              <a:ext uri="{FF2B5EF4-FFF2-40B4-BE49-F238E27FC236}">
                <a16:creationId xmlns:a16="http://schemas.microsoft.com/office/drawing/2014/main" id="{5967362E-4A2D-4AE4-9C0A-3039B15DBDBF}"/>
              </a:ext>
            </a:extLst>
          </p:cNvPr>
          <p:cNvSpPr/>
          <p:nvPr/>
        </p:nvSpPr>
        <p:spPr>
          <a:xfrm rot="234855">
            <a:off x="5137529" y="1911525"/>
            <a:ext cx="2645197" cy="850946"/>
          </a:xfrm>
          <a:prstGeom prst="curved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箭號: 弧形下彎 8">
            <a:extLst>
              <a:ext uri="{FF2B5EF4-FFF2-40B4-BE49-F238E27FC236}">
                <a16:creationId xmlns:a16="http://schemas.microsoft.com/office/drawing/2014/main" id="{5967362E-4A2D-4AE4-9C0A-3039B15DBDBF}"/>
              </a:ext>
            </a:extLst>
          </p:cNvPr>
          <p:cNvSpPr/>
          <p:nvPr/>
        </p:nvSpPr>
        <p:spPr>
          <a:xfrm rot="9950797">
            <a:off x="4960623" y="5462234"/>
            <a:ext cx="2629491" cy="627156"/>
          </a:xfrm>
          <a:prstGeom prst="curved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566957" y="6328628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現場報工即時看板路徑</a:t>
            </a:r>
            <a:r>
              <a:rPr lang="en-US" altLang="zh-TW" dirty="0" smtClean="0"/>
              <a:t>:</a:t>
            </a:r>
            <a:r>
              <a:rPr lang="zh-TW" altLang="en-US" dirty="0" smtClean="0"/>
              <a:t>即時看板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看板管理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現場報工即時看板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56669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D6E4F3-0DED-4AC3-82DC-AE384D2A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-80397"/>
            <a:ext cx="8686801" cy="1066800"/>
          </a:xfrm>
        </p:spPr>
        <p:txBody>
          <a:bodyPr/>
          <a:lstStyle/>
          <a:p>
            <a:r>
              <a:rPr lang="en-US" altLang="zh-TW" dirty="0"/>
              <a:t>9.</a:t>
            </a:r>
            <a:r>
              <a:rPr lang="zh-TW" altLang="en-US" dirty="0"/>
              <a:t>製令及托工移交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2CB3723-A14F-415E-80F7-BE65E6A8258B}"/>
              </a:ext>
            </a:extLst>
          </p:cNvPr>
          <p:cNvSpPr txBox="1"/>
          <p:nvPr/>
        </p:nvSpPr>
        <p:spPr>
          <a:xfrm>
            <a:off x="3502124" y="6237312"/>
            <a:ext cx="5778783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路徑：入庫管理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入庫管理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入製令及托工移交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46E9C7-028D-43F4-9355-1A912525F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484784"/>
            <a:ext cx="9433048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9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r>
              <a:rPr lang="en-US" altLang="zh-TW" dirty="0" smtClean="0"/>
              <a:t>10</a:t>
            </a:r>
            <a:r>
              <a:rPr lang="en-US" altLang="zh-TW" dirty="0"/>
              <a:t>.</a:t>
            </a:r>
            <a:r>
              <a:rPr lang="zh-TW" altLang="en-US" dirty="0"/>
              <a:t>移交檢驗單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B18BA6-59BD-447B-8ED4-98A9EF5CC527}"/>
              </a:ext>
            </a:extLst>
          </p:cNvPr>
          <p:cNvSpPr txBox="1"/>
          <p:nvPr/>
        </p:nvSpPr>
        <p:spPr>
          <a:xfrm>
            <a:off x="1083129" y="1027436"/>
            <a:ext cx="9135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PDA</a:t>
            </a:r>
            <a:r>
              <a:rPr lang="zh-TW" altLang="en-US" sz="2000" dirty="0" smtClean="0"/>
              <a:t>，即時看板</a:t>
            </a:r>
            <a:r>
              <a:rPr lang="en-US" altLang="zh-TW" sz="2000" dirty="0" smtClean="0"/>
              <a:t>&gt;</a:t>
            </a:r>
            <a:r>
              <a:rPr lang="zh-TW" altLang="en-US" sz="2000" dirty="0" smtClean="0"/>
              <a:t>製程檢驗</a:t>
            </a:r>
            <a:r>
              <a:rPr lang="zh-TW" altLang="en-US" sz="2000" dirty="0" smtClean="0"/>
              <a:t>，</a:t>
            </a:r>
            <a:r>
              <a:rPr lang="zh-TW" altLang="en-US" sz="2000" dirty="0"/>
              <a:t>掃描</a:t>
            </a:r>
            <a:r>
              <a:rPr lang="zh-TW" altLang="en-US" sz="2000" dirty="0">
                <a:solidFill>
                  <a:srgbClr val="FF0000"/>
                </a:solidFill>
              </a:rPr>
              <a:t>機號</a:t>
            </a:r>
            <a:r>
              <a:rPr lang="zh-TW" altLang="en-US" sz="2000" dirty="0"/>
              <a:t>帶出檢驗項目，填寫良品</a:t>
            </a:r>
            <a:r>
              <a:rPr lang="en-US" altLang="zh-TW" sz="2000" dirty="0"/>
              <a:t>/</a:t>
            </a:r>
            <a:r>
              <a:rPr lang="zh-TW" altLang="en-US" sz="2000" dirty="0"/>
              <a:t>不良品數量，</a:t>
            </a:r>
            <a:endParaRPr lang="en-US" altLang="zh-TW" sz="2000" dirty="0"/>
          </a:p>
          <a:p>
            <a:r>
              <a:rPr lang="zh-TW" altLang="en-US" sz="2000" dirty="0" smtClean="0"/>
              <a:t>保存即完成移交檢驗。</a:t>
            </a:r>
            <a:endParaRPr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76" y="1988840"/>
            <a:ext cx="6192688" cy="44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080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D6E4F3-0DED-4AC3-82DC-AE384D2A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0"/>
            <a:ext cx="8686801" cy="1066800"/>
          </a:xfrm>
        </p:spPr>
        <p:txBody>
          <a:bodyPr/>
          <a:lstStyle/>
          <a:p>
            <a:r>
              <a:rPr lang="zh-TW" altLang="en-US" dirty="0"/>
              <a:t>移交檢驗作業</a:t>
            </a:r>
            <a:r>
              <a:rPr lang="en-US" altLang="zh-TW" dirty="0" smtClean="0"/>
              <a:t>-1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2CB3723-A14F-415E-80F7-BE65E6A8258B}"/>
              </a:ext>
            </a:extLst>
          </p:cNvPr>
          <p:cNvSpPr txBox="1"/>
          <p:nvPr/>
        </p:nvSpPr>
        <p:spPr>
          <a:xfrm>
            <a:off x="3835663" y="6119706"/>
            <a:ext cx="432048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路徑：入庫管理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入庫管理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移交檢驗單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1BE1284-0B8E-492D-B21A-F984A2A11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1480678"/>
            <a:ext cx="9308038" cy="440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1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7788" y="434752"/>
            <a:ext cx="4114800" cy="1524000"/>
          </a:xfrm>
        </p:spPr>
        <p:txBody>
          <a:bodyPr rtlCol="0" anchor="t">
            <a:normAutofit/>
          </a:bodyPr>
          <a:lstStyle/>
          <a:p>
            <a:r>
              <a:rPr lang="zh-TW" altLang="en-US" dirty="0"/>
              <a:t>製程入庫作業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B18BA6-59BD-447B-8ED4-98A9EF5CC527}"/>
              </a:ext>
            </a:extLst>
          </p:cNvPr>
          <p:cNvSpPr txBox="1"/>
          <p:nvPr/>
        </p:nvSpPr>
        <p:spPr>
          <a:xfrm>
            <a:off x="1172506" y="1717702"/>
            <a:ext cx="10610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使用</a:t>
            </a:r>
            <a:r>
              <a:rPr lang="en-US" altLang="zh-TW" sz="2000" dirty="0" smtClean="0"/>
              <a:t>PDA</a:t>
            </a:r>
            <a:r>
              <a:rPr lang="zh-TW" altLang="en-US" sz="2000" dirty="0"/>
              <a:t>，即時看板</a:t>
            </a:r>
            <a:r>
              <a:rPr lang="en-US" altLang="zh-TW" sz="2000" dirty="0"/>
              <a:t>&gt;</a:t>
            </a:r>
            <a:r>
              <a:rPr lang="zh-TW" altLang="en-US" sz="2000" dirty="0" smtClean="0"/>
              <a:t>製程入庫，掃描</a:t>
            </a:r>
            <a:r>
              <a:rPr lang="zh-TW" altLang="en-US" sz="2000" dirty="0" smtClean="0"/>
              <a:t>已移交檢驗完成之</a:t>
            </a:r>
            <a:r>
              <a:rPr lang="zh-TW" altLang="en-US" sz="2000" dirty="0" smtClean="0">
                <a:solidFill>
                  <a:srgbClr val="FF0000"/>
                </a:solidFill>
              </a:rPr>
              <a:t>機</a:t>
            </a:r>
            <a:r>
              <a:rPr lang="zh-TW" altLang="en-US" sz="2000" dirty="0">
                <a:solidFill>
                  <a:srgbClr val="FF0000"/>
                </a:solidFill>
              </a:rPr>
              <a:t>號</a:t>
            </a:r>
            <a:r>
              <a:rPr lang="zh-TW" altLang="en-US" sz="2000" dirty="0"/>
              <a:t>帶出成品相關</a:t>
            </a:r>
            <a:r>
              <a:rPr lang="zh-TW" altLang="en-US" sz="2000" dirty="0" smtClean="0"/>
              <a:t>資訊</a:t>
            </a:r>
            <a:r>
              <a:rPr lang="zh-TW" altLang="en-US" sz="2000" dirty="0" smtClean="0"/>
              <a:t>，同時</a:t>
            </a:r>
            <a:r>
              <a:rPr lang="zh-TW" altLang="en-US" sz="2000" dirty="0" smtClean="0"/>
              <a:t>完成</a:t>
            </a:r>
            <a:r>
              <a:rPr lang="zh-TW" altLang="en-US" sz="2000" dirty="0"/>
              <a:t>入庫</a:t>
            </a:r>
            <a:r>
              <a:rPr lang="zh-TW" altLang="en-US" sz="2000" dirty="0" smtClean="0"/>
              <a:t>作業。</a:t>
            </a:r>
            <a:endParaRPr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4" y="2564904"/>
            <a:ext cx="5847752" cy="395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110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D6E4F3-0DED-4AC3-82DC-AE384D2A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11.</a:t>
            </a:r>
            <a:r>
              <a:rPr lang="zh-TW" altLang="en-US" dirty="0"/>
              <a:t>製令及托工入庫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2CB3723-A14F-415E-80F7-BE65E6A8258B}"/>
              </a:ext>
            </a:extLst>
          </p:cNvPr>
          <p:cNvSpPr txBox="1"/>
          <p:nvPr/>
        </p:nvSpPr>
        <p:spPr>
          <a:xfrm>
            <a:off x="6106216" y="6304309"/>
            <a:ext cx="5778783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路徑：入庫管理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入庫管理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入庫及托工入庫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FF1378-9F21-4B54-B0D0-141F40470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64" y="1784634"/>
            <a:ext cx="8325495" cy="433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5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廠商基本資料</a:t>
            </a:r>
            <a:r>
              <a:rPr lang="en-US" altLang="zh-TW" dirty="0"/>
              <a:t> &amp; IQC</a:t>
            </a:r>
            <a:r>
              <a:rPr lang="zh-TW" altLang="en-US" dirty="0"/>
              <a:t>設定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106216" y="6304309"/>
            <a:ext cx="577878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路徑：採購管理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廠商管理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廠商基本資料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0A8808E-8348-407E-8C85-5E59DF10A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8" y="1625930"/>
            <a:ext cx="10327091" cy="446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</a:t>
            </a:r>
            <a:r>
              <a:rPr lang="zh-TW" altLang="en-US" dirty="0"/>
              <a:t>倉庫基本資料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106216" y="6304309"/>
            <a:ext cx="577878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路徑：庫存管理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基本資料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倉庫資料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DD1BBB7-C3C2-415E-A10C-5466D4041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49" y="1670518"/>
            <a:ext cx="10241719" cy="457941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45940" y="6304213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備註</a:t>
            </a:r>
            <a:r>
              <a:rPr lang="en-US" altLang="zh-TW" dirty="0" smtClean="0"/>
              <a:t>:</a:t>
            </a:r>
            <a:r>
              <a:rPr lang="zh-TW" altLang="en-US" dirty="0"/>
              <a:t>選擇</a:t>
            </a:r>
            <a:r>
              <a:rPr lang="zh-TW" altLang="en-US" dirty="0" smtClean="0"/>
              <a:t>倉庫類型時需多加注意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376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5.</a:t>
            </a:r>
            <a:r>
              <a:rPr lang="zh-TW" altLang="en-US" dirty="0"/>
              <a:t>產品基本資料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6106216" y="6304309"/>
            <a:ext cx="577878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路徑：產品管理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產品資料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產品基本資料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BEEFD7-5F3D-4EA9-86D5-92B18EDC5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63" y="1600200"/>
            <a:ext cx="9061649" cy="463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5-1.</a:t>
            </a:r>
            <a:r>
              <a:rPr lang="zh-TW" altLang="en-US" dirty="0"/>
              <a:t>產品基本資料</a:t>
            </a:r>
            <a:r>
              <a:rPr lang="en-US" altLang="zh-TW" dirty="0"/>
              <a:t> &amp; FQC</a:t>
            </a:r>
            <a:r>
              <a:rPr lang="zh-TW" altLang="en-US" dirty="0"/>
              <a:t>設定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6106216" y="6304309"/>
            <a:ext cx="577878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路徑：產品管理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產品資料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產品基本資料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1EE3549-70F6-4A25-AE4A-C1C2D251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1" y="1711640"/>
            <a:ext cx="10111067" cy="4309647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61764" y="3844615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檢驗同產品代碼填寫後，此產品才能進行檢驗。</a:t>
            </a:r>
            <a:endParaRPr lang="zh-TW" altLang="en-US" dirty="0"/>
          </a:p>
        </p:txBody>
      </p:sp>
      <p:cxnSp>
        <p:nvCxnSpPr>
          <p:cNvPr id="6" name="直線單箭頭接點 5"/>
          <p:cNvCxnSpPr>
            <a:stCxn id="4" idx="0"/>
          </p:cNvCxnSpPr>
          <p:nvPr/>
        </p:nvCxnSpPr>
        <p:spPr>
          <a:xfrm flipV="1">
            <a:off x="1629916" y="3356992"/>
            <a:ext cx="1584176" cy="4876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55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7748" y="-187832"/>
            <a:ext cx="8686801" cy="1066800"/>
          </a:xfrm>
        </p:spPr>
        <p:txBody>
          <a:bodyPr>
            <a:normAutofit/>
          </a:bodyPr>
          <a:lstStyle/>
          <a:p>
            <a:r>
              <a:rPr lang="en-US" altLang="zh-TW" dirty="0"/>
              <a:t>5-2.</a:t>
            </a:r>
            <a:r>
              <a:rPr lang="zh-TW" altLang="en-US" dirty="0"/>
              <a:t>產品基本資料</a:t>
            </a:r>
            <a:r>
              <a:rPr lang="en-US" altLang="zh-TW" dirty="0"/>
              <a:t>-</a:t>
            </a:r>
            <a:r>
              <a:rPr lang="zh-TW" altLang="en-US" dirty="0"/>
              <a:t>產品圖片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6106216" y="6304309"/>
            <a:ext cx="577878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路徑：產品管理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產品資料</a:t>
            </a:r>
            <a:r>
              <a:rPr lang="en-US" altLang="zh-TW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7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產品基本資料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1917F4C-1824-4EF2-A557-EBB9FBF77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1099485"/>
            <a:ext cx="9172799" cy="511723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710036" y="6211669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點擊</a:t>
            </a:r>
            <a:r>
              <a:rPr lang="zh-TW" altLang="en-US" dirty="0" smtClean="0">
                <a:solidFill>
                  <a:srgbClr val="FF0000"/>
                </a:solidFill>
              </a:rPr>
              <a:t>選擇圖檔</a:t>
            </a:r>
            <a:r>
              <a:rPr lang="zh-TW" altLang="en-US" dirty="0" smtClean="0"/>
              <a:t>，選擇後要再按一次</a:t>
            </a:r>
            <a:r>
              <a:rPr lang="zh-TW" altLang="en-US" dirty="0" smtClean="0">
                <a:solidFill>
                  <a:srgbClr val="FF0000"/>
                </a:solidFill>
              </a:rPr>
              <a:t>上傳</a:t>
            </a:r>
            <a:r>
              <a:rPr lang="zh-TW" altLang="en-US" dirty="0" smtClean="0"/>
              <a:t>即可上傳圖片。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05772" y="2272379"/>
            <a:ext cx="57606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793296" y="2272379"/>
            <a:ext cx="432048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909420" y="1988839"/>
            <a:ext cx="296352" cy="2835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3633660" y="1988840"/>
            <a:ext cx="296352" cy="2835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449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商務對比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162_TF02895266.potx" id="{E7A2D77C-90CA-4818-B0E1-7532CEA4E47A}" vid="{756E39B5-6AF3-456E-ABD3-FE8E7DEA79F9}"/>
    </a:ext>
  </a:extLst>
</a:theme>
</file>

<file path=ppt/theme/theme2.xml><?xml version="1.0" encoding="utf-8"?>
<a:theme xmlns:a="http://schemas.openxmlformats.org/drawingml/2006/main" name="Office 佈景主題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220E13-D325-4A9E-AA7A-0D1409275EB9}">
  <ds:schemaRefs>
    <ds:schemaRef ds:uri="http://schemas.microsoft.com/office/2006/documentManagement/types"/>
    <ds:schemaRef ds:uri="http://purl.org/dc/dcmitype/"/>
    <ds:schemaRef ds:uri="http://www.w3.org/XML/1998/namespace"/>
    <ds:schemaRef ds:uri="40262f94-9f35-4ac3-9a90-690165a166b7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4f35948-e619-41b3-aa29-22878b09cfd2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11269</TotalTime>
  <Words>1069</Words>
  <Application>Microsoft Office PowerPoint</Application>
  <PresentationFormat>自訂</PresentationFormat>
  <Paragraphs>161</Paragraphs>
  <Slides>46</Slides>
  <Notes>19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1" baseType="lpstr">
      <vt:lpstr>微軟正黑體</vt:lpstr>
      <vt:lpstr>新細明體</vt:lpstr>
      <vt:lpstr>Arial</vt:lpstr>
      <vt:lpstr>Franklin Gothic Medium</vt:lpstr>
      <vt:lpstr>商務對比 16x9</vt:lpstr>
      <vt:lpstr>台科大  ERP系統 資訊流、物流 流程說明</vt:lpstr>
      <vt:lpstr>說明一：基本資料、設定</vt:lpstr>
      <vt:lpstr>1.公司基本資料</vt:lpstr>
      <vt:lpstr>2.客戶基本資料</vt:lpstr>
      <vt:lpstr>3.廠商基本資料 &amp; IQC設定</vt:lpstr>
      <vt:lpstr>4.倉庫基本資料</vt:lpstr>
      <vt:lpstr>5.產品基本資料</vt:lpstr>
      <vt:lpstr>5-1.產品基本資料 &amp; FQC設定</vt:lpstr>
      <vt:lpstr>5-2.產品基本資料-產品圖片</vt:lpstr>
      <vt:lpstr>6.產品BOM資料</vt:lpstr>
      <vt:lpstr>7.檢驗資料-ISO檢驗規則、內容</vt:lpstr>
      <vt:lpstr>7-1.檢驗資料-檢驗項目、不良原因</vt:lpstr>
      <vt:lpstr>7-2.檢驗資料-檢驗工具</vt:lpstr>
      <vt:lpstr>8.客戶訂單</vt:lpstr>
      <vt:lpstr>說明二：看板、資訊流、物流</vt:lpstr>
      <vt:lpstr>PowerPoint 簡報</vt:lpstr>
      <vt:lpstr>PowerPoint 簡報</vt:lpstr>
      <vt:lpstr>PowerPoint 簡報</vt:lpstr>
      <vt:lpstr>PowerPoint 簡報</vt:lpstr>
      <vt:lpstr>PowerPoint 簡報</vt:lpstr>
      <vt:lpstr>說明三、資訊流程</vt:lpstr>
      <vt:lpstr>一、生產排程作業</vt:lpstr>
      <vt:lpstr>生產排程作業-1</vt:lpstr>
      <vt:lpstr>生產排程作業-2</vt:lpstr>
      <vt:lpstr>生產排程作業-3</vt:lpstr>
      <vt:lpstr>生產排程作業-4</vt:lpstr>
      <vt:lpstr>生產排程作業-5</vt:lpstr>
      <vt:lpstr>生產排程作業-6</vt:lpstr>
      <vt:lpstr>二、收料檢驗作業</vt:lpstr>
      <vt:lpstr>收料檢驗作業-1</vt:lpstr>
      <vt:lpstr>收料檢驗作業-2</vt:lpstr>
      <vt:lpstr>收料檢驗作業-2</vt:lpstr>
      <vt:lpstr>收料檢驗作業-2</vt:lpstr>
      <vt:lpstr>收料檢驗作業-2</vt:lpstr>
      <vt:lpstr>進貨</vt:lpstr>
      <vt:lpstr>三、生產領料、移交、入庫作業</vt:lpstr>
      <vt:lpstr>工單備料作業</vt:lpstr>
      <vt:lpstr>工單備料作業</vt:lpstr>
      <vt:lpstr>PowerPoint 簡報</vt:lpstr>
      <vt:lpstr>工單發料作業-3</vt:lpstr>
      <vt:lpstr>工單報工作業</vt:lpstr>
      <vt:lpstr>9.製令及托工移交</vt:lpstr>
      <vt:lpstr>10.移交檢驗單</vt:lpstr>
      <vt:lpstr>移交檢驗作業-1</vt:lpstr>
      <vt:lpstr>製程入庫作業</vt:lpstr>
      <vt:lpstr>11.製令及托工入庫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海富作業流程說明</dc:title>
  <dc:creator>黃俊維</dc:creator>
  <cp:lastModifiedBy>terry</cp:lastModifiedBy>
  <cp:revision>1001</cp:revision>
  <dcterms:created xsi:type="dcterms:W3CDTF">2020-11-03T02:09:42Z</dcterms:created>
  <dcterms:modified xsi:type="dcterms:W3CDTF">2021-08-13T02:15:54Z</dcterms:modified>
</cp:coreProperties>
</file>